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92" r:id="rId2"/>
    <p:sldId id="276" r:id="rId3"/>
    <p:sldId id="256" r:id="rId4"/>
    <p:sldId id="293" r:id="rId5"/>
    <p:sldId id="301" r:id="rId6"/>
    <p:sldId id="295" r:id="rId7"/>
    <p:sldId id="298" r:id="rId8"/>
    <p:sldId id="296" r:id="rId9"/>
    <p:sldId id="297" r:id="rId10"/>
    <p:sldId id="299" r:id="rId11"/>
    <p:sldId id="303" r:id="rId12"/>
    <p:sldId id="30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42717E"/>
    <a:srgbClr val="71E4F3"/>
    <a:srgbClr val="FAFBE5"/>
    <a:srgbClr val="13111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5" d="100"/>
          <a:sy n="95" d="100"/>
        </p:scale>
        <p:origin x="16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jpg>
</file>

<file path=ppt/media/image11.jpe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png>
</file>

<file path=ppt/media/image8.jpg>
</file>

<file path=ppt/media/image9.jp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540F0C-A8AD-49D1-9CB5-2A838E3C03D4}" type="datetimeFigureOut">
              <a:rPr lang="en-US" smtClean="0"/>
              <a:t>5/3/2024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F3FDD1-5D2C-44F4-BD1D-F4D5D9B48009}" type="slidenum">
              <a:rPr lang="en-US" smtClean="0"/>
              <a:t>‹#›</a:t>
            </a:fld>
            <a:endParaRPr lang="en-US"/>
          </a:p>
        </p:txBody>
      </p:sp>
    </p:spTree>
    <p:extLst>
      <p:ext uri="{BB962C8B-B14F-4D97-AF65-F5344CB8AC3E}">
        <p14:creationId xmlns:p14="http://schemas.microsoft.com/office/powerpoint/2010/main" val="2945251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681593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1377460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FCB2B-8CBA-4C19-B032-BAB079D3314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D50F403-B419-465D-9D68-B4B49F660E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93028B-388D-49D4-8EB8-681E0990BCF2}"/>
              </a:ext>
            </a:extLst>
          </p:cNvPr>
          <p:cNvSpPr>
            <a:spLocks noGrp="1"/>
          </p:cNvSpPr>
          <p:nvPr>
            <p:ph type="dt" sz="half" idx="10"/>
          </p:nvPr>
        </p:nvSpPr>
        <p:spPr/>
        <p:txBody>
          <a:bodyPr/>
          <a:lstStyle/>
          <a:p>
            <a:fld id="{F140E02B-8E0B-4F68-83A7-792973894B2C}" type="datetimeFigureOut">
              <a:rPr lang="en-US" smtClean="0"/>
              <a:t>5/3/2024</a:t>
            </a:fld>
            <a:endParaRPr lang="en-US"/>
          </a:p>
        </p:txBody>
      </p:sp>
      <p:sp>
        <p:nvSpPr>
          <p:cNvPr id="5" name="Footer Placeholder 4">
            <a:extLst>
              <a:ext uri="{FF2B5EF4-FFF2-40B4-BE49-F238E27FC236}">
                <a16:creationId xmlns:a16="http://schemas.microsoft.com/office/drawing/2014/main" id="{65C42574-F6CD-42FA-8417-D767C70262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77519E-589E-4218-8F4C-DE4F3812D107}"/>
              </a:ext>
            </a:extLst>
          </p:cNvPr>
          <p:cNvSpPr>
            <a:spLocks noGrp="1"/>
          </p:cNvSpPr>
          <p:nvPr>
            <p:ph type="sldNum" sz="quarter" idx="12"/>
          </p:nvPr>
        </p:nvSpPr>
        <p:spPr/>
        <p:txBody>
          <a:bodyPr/>
          <a:lstStyle/>
          <a:p>
            <a:fld id="{F02ED406-CF2D-48C4-821A-32140E372E63}" type="slidenum">
              <a:rPr lang="en-US" smtClean="0"/>
              <a:t>‹#›</a:t>
            </a:fld>
            <a:endParaRPr lang="en-US"/>
          </a:p>
        </p:txBody>
      </p:sp>
    </p:spTree>
    <p:extLst>
      <p:ext uri="{BB962C8B-B14F-4D97-AF65-F5344CB8AC3E}">
        <p14:creationId xmlns:p14="http://schemas.microsoft.com/office/powerpoint/2010/main" val="2168106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7D7F2-500E-470C-8D08-16B61C25878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F3385A5-33F3-4DE5-A26E-563FDC6A15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20987B-EE5F-4D20-AACF-F31F91656F26}"/>
              </a:ext>
            </a:extLst>
          </p:cNvPr>
          <p:cNvSpPr>
            <a:spLocks noGrp="1"/>
          </p:cNvSpPr>
          <p:nvPr>
            <p:ph type="dt" sz="half" idx="10"/>
          </p:nvPr>
        </p:nvSpPr>
        <p:spPr/>
        <p:txBody>
          <a:bodyPr/>
          <a:lstStyle/>
          <a:p>
            <a:fld id="{F140E02B-8E0B-4F68-83A7-792973894B2C}" type="datetimeFigureOut">
              <a:rPr lang="en-US" smtClean="0"/>
              <a:t>5/3/2024</a:t>
            </a:fld>
            <a:endParaRPr lang="en-US"/>
          </a:p>
        </p:txBody>
      </p:sp>
      <p:sp>
        <p:nvSpPr>
          <p:cNvPr id="5" name="Footer Placeholder 4">
            <a:extLst>
              <a:ext uri="{FF2B5EF4-FFF2-40B4-BE49-F238E27FC236}">
                <a16:creationId xmlns:a16="http://schemas.microsoft.com/office/drawing/2014/main" id="{A0164762-0F3D-495D-939D-4EDAC1D776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B98F95-4BB3-4EEC-A7DD-9083A15C00EC}"/>
              </a:ext>
            </a:extLst>
          </p:cNvPr>
          <p:cNvSpPr>
            <a:spLocks noGrp="1"/>
          </p:cNvSpPr>
          <p:nvPr>
            <p:ph type="sldNum" sz="quarter" idx="12"/>
          </p:nvPr>
        </p:nvSpPr>
        <p:spPr/>
        <p:txBody>
          <a:bodyPr/>
          <a:lstStyle/>
          <a:p>
            <a:fld id="{F02ED406-CF2D-48C4-821A-32140E372E63}" type="slidenum">
              <a:rPr lang="en-US" smtClean="0"/>
              <a:t>‹#›</a:t>
            </a:fld>
            <a:endParaRPr lang="en-US"/>
          </a:p>
        </p:txBody>
      </p:sp>
    </p:spTree>
    <p:extLst>
      <p:ext uri="{BB962C8B-B14F-4D97-AF65-F5344CB8AC3E}">
        <p14:creationId xmlns:p14="http://schemas.microsoft.com/office/powerpoint/2010/main" val="10408969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833218-B91D-4AAF-9DC6-5755243097A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6B348E3-023B-45A4-A3EF-6B19B46A12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5531AC-1E17-42DB-94E7-898D727973EC}"/>
              </a:ext>
            </a:extLst>
          </p:cNvPr>
          <p:cNvSpPr>
            <a:spLocks noGrp="1"/>
          </p:cNvSpPr>
          <p:nvPr>
            <p:ph type="dt" sz="half" idx="10"/>
          </p:nvPr>
        </p:nvSpPr>
        <p:spPr/>
        <p:txBody>
          <a:bodyPr/>
          <a:lstStyle/>
          <a:p>
            <a:fld id="{F140E02B-8E0B-4F68-83A7-792973894B2C}" type="datetimeFigureOut">
              <a:rPr lang="en-US" smtClean="0"/>
              <a:t>5/3/2024</a:t>
            </a:fld>
            <a:endParaRPr lang="en-US"/>
          </a:p>
        </p:txBody>
      </p:sp>
      <p:sp>
        <p:nvSpPr>
          <p:cNvPr id="5" name="Footer Placeholder 4">
            <a:extLst>
              <a:ext uri="{FF2B5EF4-FFF2-40B4-BE49-F238E27FC236}">
                <a16:creationId xmlns:a16="http://schemas.microsoft.com/office/drawing/2014/main" id="{1FC609D2-49D8-40FB-933E-FE75B65C47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A7A946-9F62-4C04-A325-063788CBFC74}"/>
              </a:ext>
            </a:extLst>
          </p:cNvPr>
          <p:cNvSpPr>
            <a:spLocks noGrp="1"/>
          </p:cNvSpPr>
          <p:nvPr>
            <p:ph type="sldNum" sz="quarter" idx="12"/>
          </p:nvPr>
        </p:nvSpPr>
        <p:spPr/>
        <p:txBody>
          <a:bodyPr/>
          <a:lstStyle/>
          <a:p>
            <a:fld id="{F02ED406-CF2D-48C4-821A-32140E372E63}" type="slidenum">
              <a:rPr lang="en-US" smtClean="0"/>
              <a:t>‹#›</a:t>
            </a:fld>
            <a:endParaRPr lang="en-US"/>
          </a:p>
        </p:txBody>
      </p:sp>
    </p:spTree>
    <p:extLst>
      <p:ext uri="{BB962C8B-B14F-4D97-AF65-F5344CB8AC3E}">
        <p14:creationId xmlns:p14="http://schemas.microsoft.com/office/powerpoint/2010/main" val="26672065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dirty="0"/>
              <a:t>Click to edit Master title style</a:t>
            </a:r>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1049456503"/>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p>
            <a:r>
              <a:rPr lang="en-US" dirty="0"/>
              <a:t>Click to edit Master title style</a:t>
            </a:r>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r>
              <a:rPr lang="en-US" noProof="0"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0289485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A243A-CF60-47FD-A8F1-461558161F3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CAAA1F-9ED2-4156-BDA1-B7FC5DA16EA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BFFEDA-8AFE-4D5F-97DA-6B9484D85746}"/>
              </a:ext>
            </a:extLst>
          </p:cNvPr>
          <p:cNvSpPr>
            <a:spLocks noGrp="1"/>
          </p:cNvSpPr>
          <p:nvPr>
            <p:ph type="dt" sz="half" idx="10"/>
          </p:nvPr>
        </p:nvSpPr>
        <p:spPr/>
        <p:txBody>
          <a:bodyPr/>
          <a:lstStyle/>
          <a:p>
            <a:fld id="{F140E02B-8E0B-4F68-83A7-792973894B2C}" type="datetimeFigureOut">
              <a:rPr lang="en-US" smtClean="0"/>
              <a:t>5/3/2024</a:t>
            </a:fld>
            <a:endParaRPr lang="en-US"/>
          </a:p>
        </p:txBody>
      </p:sp>
      <p:sp>
        <p:nvSpPr>
          <p:cNvPr id="5" name="Footer Placeholder 4">
            <a:extLst>
              <a:ext uri="{FF2B5EF4-FFF2-40B4-BE49-F238E27FC236}">
                <a16:creationId xmlns:a16="http://schemas.microsoft.com/office/drawing/2014/main" id="{95FEBA54-E5B5-4CCA-BF55-C5446F7DCE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92466A-4216-4FE9-92F0-4C93039BA954}"/>
              </a:ext>
            </a:extLst>
          </p:cNvPr>
          <p:cNvSpPr>
            <a:spLocks noGrp="1"/>
          </p:cNvSpPr>
          <p:nvPr>
            <p:ph type="sldNum" sz="quarter" idx="12"/>
          </p:nvPr>
        </p:nvSpPr>
        <p:spPr/>
        <p:txBody>
          <a:bodyPr/>
          <a:lstStyle/>
          <a:p>
            <a:fld id="{F02ED406-CF2D-48C4-821A-32140E372E63}" type="slidenum">
              <a:rPr lang="en-US" smtClean="0"/>
              <a:t>‹#›</a:t>
            </a:fld>
            <a:endParaRPr lang="en-US"/>
          </a:p>
        </p:txBody>
      </p:sp>
    </p:spTree>
    <p:extLst>
      <p:ext uri="{BB962C8B-B14F-4D97-AF65-F5344CB8AC3E}">
        <p14:creationId xmlns:p14="http://schemas.microsoft.com/office/powerpoint/2010/main" val="3738490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4A514-BFC9-4C3B-8DF4-1737F592FD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5D7B4BD-4C4A-456E-A589-CD381362FF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921810-A546-4682-9FC5-306F6954643B}"/>
              </a:ext>
            </a:extLst>
          </p:cNvPr>
          <p:cNvSpPr>
            <a:spLocks noGrp="1"/>
          </p:cNvSpPr>
          <p:nvPr>
            <p:ph type="dt" sz="half" idx="10"/>
          </p:nvPr>
        </p:nvSpPr>
        <p:spPr/>
        <p:txBody>
          <a:bodyPr/>
          <a:lstStyle/>
          <a:p>
            <a:fld id="{F140E02B-8E0B-4F68-83A7-792973894B2C}" type="datetimeFigureOut">
              <a:rPr lang="en-US" smtClean="0"/>
              <a:t>5/3/2024</a:t>
            </a:fld>
            <a:endParaRPr lang="en-US"/>
          </a:p>
        </p:txBody>
      </p:sp>
      <p:sp>
        <p:nvSpPr>
          <p:cNvPr id="5" name="Footer Placeholder 4">
            <a:extLst>
              <a:ext uri="{FF2B5EF4-FFF2-40B4-BE49-F238E27FC236}">
                <a16:creationId xmlns:a16="http://schemas.microsoft.com/office/drawing/2014/main" id="{388F3EBB-E7C2-4BC8-9A48-FEB3F8FC05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C59C89-A0F0-4025-AC0E-013A8E2AE8CD}"/>
              </a:ext>
            </a:extLst>
          </p:cNvPr>
          <p:cNvSpPr>
            <a:spLocks noGrp="1"/>
          </p:cNvSpPr>
          <p:nvPr>
            <p:ph type="sldNum" sz="quarter" idx="12"/>
          </p:nvPr>
        </p:nvSpPr>
        <p:spPr/>
        <p:txBody>
          <a:bodyPr/>
          <a:lstStyle/>
          <a:p>
            <a:fld id="{F02ED406-CF2D-48C4-821A-32140E372E63}" type="slidenum">
              <a:rPr lang="en-US" smtClean="0"/>
              <a:t>‹#›</a:t>
            </a:fld>
            <a:endParaRPr lang="en-US"/>
          </a:p>
        </p:txBody>
      </p:sp>
    </p:spTree>
    <p:extLst>
      <p:ext uri="{BB962C8B-B14F-4D97-AF65-F5344CB8AC3E}">
        <p14:creationId xmlns:p14="http://schemas.microsoft.com/office/powerpoint/2010/main" val="433908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98053-4821-484B-8AAA-9578906BF0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6B96D5-2F01-4625-85EA-07FFC34B08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04098E-3D45-4090-A101-961F04E2AFB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398AD82-15CC-4A3F-A361-DA71FC11CD69}"/>
              </a:ext>
            </a:extLst>
          </p:cNvPr>
          <p:cNvSpPr>
            <a:spLocks noGrp="1"/>
          </p:cNvSpPr>
          <p:nvPr>
            <p:ph type="dt" sz="half" idx="10"/>
          </p:nvPr>
        </p:nvSpPr>
        <p:spPr/>
        <p:txBody>
          <a:bodyPr/>
          <a:lstStyle/>
          <a:p>
            <a:fld id="{F140E02B-8E0B-4F68-83A7-792973894B2C}" type="datetimeFigureOut">
              <a:rPr lang="en-US" smtClean="0"/>
              <a:t>5/3/2024</a:t>
            </a:fld>
            <a:endParaRPr lang="en-US"/>
          </a:p>
        </p:txBody>
      </p:sp>
      <p:sp>
        <p:nvSpPr>
          <p:cNvPr id="6" name="Footer Placeholder 5">
            <a:extLst>
              <a:ext uri="{FF2B5EF4-FFF2-40B4-BE49-F238E27FC236}">
                <a16:creationId xmlns:a16="http://schemas.microsoft.com/office/drawing/2014/main" id="{231643B2-B229-4D33-8276-83BEF6E006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D9B8B6-84DB-4A35-9339-90B535545FCE}"/>
              </a:ext>
            </a:extLst>
          </p:cNvPr>
          <p:cNvSpPr>
            <a:spLocks noGrp="1"/>
          </p:cNvSpPr>
          <p:nvPr>
            <p:ph type="sldNum" sz="quarter" idx="12"/>
          </p:nvPr>
        </p:nvSpPr>
        <p:spPr/>
        <p:txBody>
          <a:bodyPr/>
          <a:lstStyle/>
          <a:p>
            <a:fld id="{F02ED406-CF2D-48C4-821A-32140E372E63}" type="slidenum">
              <a:rPr lang="en-US" smtClean="0"/>
              <a:t>‹#›</a:t>
            </a:fld>
            <a:endParaRPr lang="en-US"/>
          </a:p>
        </p:txBody>
      </p:sp>
    </p:spTree>
    <p:extLst>
      <p:ext uri="{BB962C8B-B14F-4D97-AF65-F5344CB8AC3E}">
        <p14:creationId xmlns:p14="http://schemas.microsoft.com/office/powerpoint/2010/main" val="1375490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3038A-B52F-48A2-8635-E84BC97B79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B7A4CAE-2A31-4E77-A053-48E6CD5C69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5EE7A69-278A-4B6A-BBE9-E92879E43F7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DC5317-6702-4EA6-A761-EC949E2729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53344E-CC31-4A54-A0B1-508416B332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57051AD-380E-4CBF-9E5D-2D463CB49766}"/>
              </a:ext>
            </a:extLst>
          </p:cNvPr>
          <p:cNvSpPr>
            <a:spLocks noGrp="1"/>
          </p:cNvSpPr>
          <p:nvPr>
            <p:ph type="dt" sz="half" idx="10"/>
          </p:nvPr>
        </p:nvSpPr>
        <p:spPr/>
        <p:txBody>
          <a:bodyPr/>
          <a:lstStyle/>
          <a:p>
            <a:fld id="{F140E02B-8E0B-4F68-83A7-792973894B2C}" type="datetimeFigureOut">
              <a:rPr lang="en-US" smtClean="0"/>
              <a:t>5/3/2024</a:t>
            </a:fld>
            <a:endParaRPr lang="en-US"/>
          </a:p>
        </p:txBody>
      </p:sp>
      <p:sp>
        <p:nvSpPr>
          <p:cNvPr id="8" name="Footer Placeholder 7">
            <a:extLst>
              <a:ext uri="{FF2B5EF4-FFF2-40B4-BE49-F238E27FC236}">
                <a16:creationId xmlns:a16="http://schemas.microsoft.com/office/drawing/2014/main" id="{4E452190-8686-426A-8AB7-6D403638F5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3EDECD-7D0F-4AFE-AB72-2EB8C44C928D}"/>
              </a:ext>
            </a:extLst>
          </p:cNvPr>
          <p:cNvSpPr>
            <a:spLocks noGrp="1"/>
          </p:cNvSpPr>
          <p:nvPr>
            <p:ph type="sldNum" sz="quarter" idx="12"/>
          </p:nvPr>
        </p:nvSpPr>
        <p:spPr/>
        <p:txBody>
          <a:bodyPr/>
          <a:lstStyle/>
          <a:p>
            <a:fld id="{F02ED406-CF2D-48C4-821A-32140E372E63}" type="slidenum">
              <a:rPr lang="en-US" smtClean="0"/>
              <a:t>‹#›</a:t>
            </a:fld>
            <a:endParaRPr lang="en-US"/>
          </a:p>
        </p:txBody>
      </p:sp>
    </p:spTree>
    <p:extLst>
      <p:ext uri="{BB962C8B-B14F-4D97-AF65-F5344CB8AC3E}">
        <p14:creationId xmlns:p14="http://schemas.microsoft.com/office/powerpoint/2010/main" val="1895264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BFCDC-579B-466A-A5CE-D1E0F57A37D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CB10D25-F97A-4066-A603-63B12A2E898C}"/>
              </a:ext>
            </a:extLst>
          </p:cNvPr>
          <p:cNvSpPr>
            <a:spLocks noGrp="1"/>
          </p:cNvSpPr>
          <p:nvPr>
            <p:ph type="dt" sz="half" idx="10"/>
          </p:nvPr>
        </p:nvSpPr>
        <p:spPr/>
        <p:txBody>
          <a:bodyPr/>
          <a:lstStyle/>
          <a:p>
            <a:fld id="{F140E02B-8E0B-4F68-83A7-792973894B2C}" type="datetimeFigureOut">
              <a:rPr lang="en-US" smtClean="0"/>
              <a:t>5/3/2024</a:t>
            </a:fld>
            <a:endParaRPr lang="en-US"/>
          </a:p>
        </p:txBody>
      </p:sp>
      <p:sp>
        <p:nvSpPr>
          <p:cNvPr id="4" name="Footer Placeholder 3">
            <a:extLst>
              <a:ext uri="{FF2B5EF4-FFF2-40B4-BE49-F238E27FC236}">
                <a16:creationId xmlns:a16="http://schemas.microsoft.com/office/drawing/2014/main" id="{06AACA67-B0C1-4315-B964-8FE91E32E2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A3C570B-2A87-4A28-890A-4F35EC8DFFD8}"/>
              </a:ext>
            </a:extLst>
          </p:cNvPr>
          <p:cNvSpPr>
            <a:spLocks noGrp="1"/>
          </p:cNvSpPr>
          <p:nvPr>
            <p:ph type="sldNum" sz="quarter" idx="12"/>
          </p:nvPr>
        </p:nvSpPr>
        <p:spPr/>
        <p:txBody>
          <a:bodyPr/>
          <a:lstStyle/>
          <a:p>
            <a:fld id="{F02ED406-CF2D-48C4-821A-32140E372E63}" type="slidenum">
              <a:rPr lang="en-US" smtClean="0"/>
              <a:t>‹#›</a:t>
            </a:fld>
            <a:endParaRPr lang="en-US"/>
          </a:p>
        </p:txBody>
      </p:sp>
    </p:spTree>
    <p:extLst>
      <p:ext uri="{BB962C8B-B14F-4D97-AF65-F5344CB8AC3E}">
        <p14:creationId xmlns:p14="http://schemas.microsoft.com/office/powerpoint/2010/main" val="13572474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8CD9596-D6D7-4C21-AD5B-D87B62985A21}"/>
              </a:ext>
            </a:extLst>
          </p:cNvPr>
          <p:cNvSpPr>
            <a:spLocks noGrp="1"/>
          </p:cNvSpPr>
          <p:nvPr>
            <p:ph type="dt" sz="half" idx="10"/>
          </p:nvPr>
        </p:nvSpPr>
        <p:spPr/>
        <p:txBody>
          <a:bodyPr/>
          <a:lstStyle/>
          <a:p>
            <a:fld id="{F140E02B-8E0B-4F68-83A7-792973894B2C}" type="datetimeFigureOut">
              <a:rPr lang="en-US" smtClean="0"/>
              <a:t>5/3/2024</a:t>
            </a:fld>
            <a:endParaRPr lang="en-US"/>
          </a:p>
        </p:txBody>
      </p:sp>
      <p:sp>
        <p:nvSpPr>
          <p:cNvPr id="3" name="Footer Placeholder 2">
            <a:extLst>
              <a:ext uri="{FF2B5EF4-FFF2-40B4-BE49-F238E27FC236}">
                <a16:creationId xmlns:a16="http://schemas.microsoft.com/office/drawing/2014/main" id="{27E5EAE2-F512-440D-A226-5C97B9B1883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4360726-0ACE-474C-BC40-3BE9A8C46286}"/>
              </a:ext>
            </a:extLst>
          </p:cNvPr>
          <p:cNvSpPr>
            <a:spLocks noGrp="1"/>
          </p:cNvSpPr>
          <p:nvPr>
            <p:ph type="sldNum" sz="quarter" idx="12"/>
          </p:nvPr>
        </p:nvSpPr>
        <p:spPr/>
        <p:txBody>
          <a:bodyPr/>
          <a:lstStyle/>
          <a:p>
            <a:fld id="{F02ED406-CF2D-48C4-821A-32140E372E63}" type="slidenum">
              <a:rPr lang="en-US" smtClean="0"/>
              <a:t>‹#›</a:t>
            </a:fld>
            <a:endParaRPr lang="en-US"/>
          </a:p>
        </p:txBody>
      </p:sp>
    </p:spTree>
    <p:extLst>
      <p:ext uri="{BB962C8B-B14F-4D97-AF65-F5344CB8AC3E}">
        <p14:creationId xmlns:p14="http://schemas.microsoft.com/office/powerpoint/2010/main" val="2198771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AD59A-FCCF-46F7-BD55-01E6200C10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36C71C-D3C2-4324-BD28-06960CD1F6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46505D6-166A-41EA-91B4-C5A6518EBA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476FA4-8689-409D-BB23-B833935078BE}"/>
              </a:ext>
            </a:extLst>
          </p:cNvPr>
          <p:cNvSpPr>
            <a:spLocks noGrp="1"/>
          </p:cNvSpPr>
          <p:nvPr>
            <p:ph type="dt" sz="half" idx="10"/>
          </p:nvPr>
        </p:nvSpPr>
        <p:spPr/>
        <p:txBody>
          <a:bodyPr/>
          <a:lstStyle/>
          <a:p>
            <a:fld id="{F140E02B-8E0B-4F68-83A7-792973894B2C}" type="datetimeFigureOut">
              <a:rPr lang="en-US" smtClean="0"/>
              <a:t>5/3/2024</a:t>
            </a:fld>
            <a:endParaRPr lang="en-US"/>
          </a:p>
        </p:txBody>
      </p:sp>
      <p:sp>
        <p:nvSpPr>
          <p:cNvPr id="6" name="Footer Placeholder 5">
            <a:extLst>
              <a:ext uri="{FF2B5EF4-FFF2-40B4-BE49-F238E27FC236}">
                <a16:creationId xmlns:a16="http://schemas.microsoft.com/office/drawing/2014/main" id="{18B0096B-7D5D-417C-AC66-66C0752BEA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167360-5847-4534-943E-283D37F2E016}"/>
              </a:ext>
            </a:extLst>
          </p:cNvPr>
          <p:cNvSpPr>
            <a:spLocks noGrp="1"/>
          </p:cNvSpPr>
          <p:nvPr>
            <p:ph type="sldNum" sz="quarter" idx="12"/>
          </p:nvPr>
        </p:nvSpPr>
        <p:spPr/>
        <p:txBody>
          <a:bodyPr/>
          <a:lstStyle/>
          <a:p>
            <a:fld id="{F02ED406-CF2D-48C4-821A-32140E372E63}" type="slidenum">
              <a:rPr lang="en-US" smtClean="0"/>
              <a:t>‹#›</a:t>
            </a:fld>
            <a:endParaRPr lang="en-US"/>
          </a:p>
        </p:txBody>
      </p:sp>
    </p:spTree>
    <p:extLst>
      <p:ext uri="{BB962C8B-B14F-4D97-AF65-F5344CB8AC3E}">
        <p14:creationId xmlns:p14="http://schemas.microsoft.com/office/powerpoint/2010/main" val="2870315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E38D3-6E48-4951-B9D6-21A2174B5A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7F2607-6256-4728-B6EC-69E49F9C0C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CF4E13-6221-4DAB-BCBE-F72D814ACC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1A21BC-8DC4-498E-9629-BABDF3DB11FE}"/>
              </a:ext>
            </a:extLst>
          </p:cNvPr>
          <p:cNvSpPr>
            <a:spLocks noGrp="1"/>
          </p:cNvSpPr>
          <p:nvPr>
            <p:ph type="dt" sz="half" idx="10"/>
          </p:nvPr>
        </p:nvSpPr>
        <p:spPr/>
        <p:txBody>
          <a:bodyPr/>
          <a:lstStyle/>
          <a:p>
            <a:fld id="{F140E02B-8E0B-4F68-83A7-792973894B2C}" type="datetimeFigureOut">
              <a:rPr lang="en-US" smtClean="0"/>
              <a:t>5/3/2024</a:t>
            </a:fld>
            <a:endParaRPr lang="en-US"/>
          </a:p>
        </p:txBody>
      </p:sp>
      <p:sp>
        <p:nvSpPr>
          <p:cNvPr id="6" name="Footer Placeholder 5">
            <a:extLst>
              <a:ext uri="{FF2B5EF4-FFF2-40B4-BE49-F238E27FC236}">
                <a16:creationId xmlns:a16="http://schemas.microsoft.com/office/drawing/2014/main" id="{39970D3F-5E4E-46A9-ADB7-E4F3F78C10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702F1-4821-451B-A08C-EAE57C126629}"/>
              </a:ext>
            </a:extLst>
          </p:cNvPr>
          <p:cNvSpPr>
            <a:spLocks noGrp="1"/>
          </p:cNvSpPr>
          <p:nvPr>
            <p:ph type="sldNum" sz="quarter" idx="12"/>
          </p:nvPr>
        </p:nvSpPr>
        <p:spPr/>
        <p:txBody>
          <a:bodyPr/>
          <a:lstStyle/>
          <a:p>
            <a:fld id="{F02ED406-CF2D-48C4-821A-32140E372E63}" type="slidenum">
              <a:rPr lang="en-US" smtClean="0"/>
              <a:t>‹#›</a:t>
            </a:fld>
            <a:endParaRPr lang="en-US"/>
          </a:p>
        </p:txBody>
      </p:sp>
    </p:spTree>
    <p:extLst>
      <p:ext uri="{BB962C8B-B14F-4D97-AF65-F5344CB8AC3E}">
        <p14:creationId xmlns:p14="http://schemas.microsoft.com/office/powerpoint/2010/main" val="6888951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69000">
              <a:schemeClr val="bg1">
                <a:lumMod val="85000"/>
              </a:schemeClr>
            </a:gs>
            <a:gs pos="97000">
              <a:srgbClr val="42717E"/>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917FC3-76CC-493D-8A99-14554A5029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B714E8-67DF-42EF-BDF3-3F0F730D02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C17378-BA65-4085-9260-D289CB0A2E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40E02B-8E0B-4F68-83A7-792973894B2C}" type="datetimeFigureOut">
              <a:rPr lang="en-US" smtClean="0"/>
              <a:t>5/3/2024</a:t>
            </a:fld>
            <a:endParaRPr lang="en-US"/>
          </a:p>
        </p:txBody>
      </p:sp>
      <p:sp>
        <p:nvSpPr>
          <p:cNvPr id="5" name="Footer Placeholder 4">
            <a:extLst>
              <a:ext uri="{FF2B5EF4-FFF2-40B4-BE49-F238E27FC236}">
                <a16:creationId xmlns:a16="http://schemas.microsoft.com/office/drawing/2014/main" id="{59A43FA5-504A-4C89-B218-AA359DCC46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9659A09-BA07-4DAA-AC84-65CA7A2DB8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2ED406-CF2D-48C4-821A-32140E372E63}" type="slidenum">
              <a:rPr lang="en-US" smtClean="0"/>
              <a:t>‹#›</a:t>
            </a:fld>
            <a:endParaRPr lang="en-US"/>
          </a:p>
        </p:txBody>
      </p:sp>
    </p:spTree>
    <p:extLst>
      <p:ext uri="{BB962C8B-B14F-4D97-AF65-F5344CB8AC3E}">
        <p14:creationId xmlns:p14="http://schemas.microsoft.com/office/powerpoint/2010/main" val="16592838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4.png"/><Relationship Id="rId4" Type="http://schemas.openxmlformats.org/officeDocument/2006/relationships/hyperlink" Target="https://github.com/Dinesh-Kothandaraman/AI-Project-Repo---Team-M-D.gi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jpe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838201" y="365125"/>
            <a:ext cx="5251316" cy="1807305"/>
          </a:xfrm>
        </p:spPr>
        <p:txBody>
          <a:bodyPr vert="horz" lIns="91440" tIns="45720" rIns="91440" bIns="45720" rtlCol="0" anchor="ctr">
            <a:normAutofit/>
          </a:bodyPr>
          <a:lstStyle/>
          <a:p>
            <a:r>
              <a:rPr lang="en-US" dirty="0"/>
              <a:t>Human Activity Recognition</a:t>
            </a: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838200" y="2333297"/>
            <a:ext cx="4619621" cy="3843666"/>
          </a:xfrm>
        </p:spPr>
        <p:txBody>
          <a:bodyPr vert="horz" lIns="91440" tIns="45720" rIns="91440" bIns="45720" rtlCol="0">
            <a:normAutofit/>
          </a:bodyPr>
          <a:lstStyle/>
          <a:p>
            <a:pPr>
              <a:lnSpc>
                <a:spcPct val="90000"/>
              </a:lnSpc>
            </a:pPr>
            <a:r>
              <a:rPr lang="en-US" sz="2000" b="1" u="sng" dirty="0">
                <a:solidFill>
                  <a:schemeClr val="tx1"/>
                </a:solidFill>
              </a:rPr>
              <a:t>Team Members</a:t>
            </a:r>
          </a:p>
          <a:p>
            <a:pPr indent="-228600">
              <a:lnSpc>
                <a:spcPct val="90000"/>
              </a:lnSpc>
              <a:buFont typeface="Arial" panose="020B0604020202020204" pitchFamily="34" charset="0"/>
              <a:buChar char="•"/>
            </a:pPr>
            <a:r>
              <a:rPr lang="en-US" sz="2000" dirty="0">
                <a:solidFill>
                  <a:schemeClr val="tx1"/>
                </a:solidFill>
              </a:rPr>
              <a:t>Mounika Sri Sai Apurva Nemalipuri</a:t>
            </a:r>
          </a:p>
          <a:p>
            <a:pPr indent="-228600">
              <a:lnSpc>
                <a:spcPct val="90000"/>
              </a:lnSpc>
              <a:buFont typeface="Arial" panose="020B0604020202020204" pitchFamily="34" charset="0"/>
              <a:buChar char="•"/>
            </a:pPr>
            <a:r>
              <a:rPr lang="en-US" sz="2000" dirty="0">
                <a:solidFill>
                  <a:schemeClr val="tx1"/>
                </a:solidFill>
              </a:rPr>
              <a:t>Dinesh Kothandaraman</a:t>
            </a:r>
          </a:p>
        </p:txBody>
      </p:sp>
      <p:pic>
        <p:nvPicPr>
          <p:cNvPr id="17" name="Picture Placeholder 16" descr="A person running with dots and lines&#10;&#10;Description automatically generated">
            <a:extLst>
              <a:ext uri="{FF2B5EF4-FFF2-40B4-BE49-F238E27FC236}">
                <a16:creationId xmlns:a16="http://schemas.microsoft.com/office/drawing/2014/main" id="{DC773B42-9F28-47BC-8C2F-A7B56A1DAF0D}"/>
              </a:ext>
            </a:extLst>
          </p:cNvPr>
          <p:cNvPicPr>
            <a:picLocks noGrp="1" noChangeAspect="1"/>
          </p:cNvPicPr>
          <p:nvPr>
            <p:ph type="pic" sz="quarter" idx="47"/>
          </p:nvPr>
        </p:nvPicPr>
        <p:blipFill rotWithShape="1">
          <a:blip r:embed="rId3"/>
          <a:srcRect l="5307" r="7485" b="2"/>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rgbClr val="FFFFFF">
              <a:shade val="85000"/>
            </a:srgbClr>
          </a:solidFill>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BD7EF-46B6-40D4-8282-4E78B166131F}"/>
              </a:ext>
            </a:extLst>
          </p:cNvPr>
          <p:cNvSpPr>
            <a:spLocks noGrp="1"/>
          </p:cNvSpPr>
          <p:nvPr>
            <p:ph type="title"/>
          </p:nvPr>
        </p:nvSpPr>
        <p:spPr/>
        <p:txBody>
          <a:bodyPr/>
          <a:lstStyle/>
          <a:p>
            <a:r>
              <a:rPr lang="en-US" dirty="0"/>
              <a:t>Evaluation Methodology</a:t>
            </a:r>
          </a:p>
        </p:txBody>
      </p:sp>
      <p:sp>
        <p:nvSpPr>
          <p:cNvPr id="3" name="Content Placeholder 2">
            <a:extLst>
              <a:ext uri="{FF2B5EF4-FFF2-40B4-BE49-F238E27FC236}">
                <a16:creationId xmlns:a16="http://schemas.microsoft.com/office/drawing/2014/main" id="{2D281B1D-AA9C-4117-92A7-336FCE474790}"/>
              </a:ext>
            </a:extLst>
          </p:cNvPr>
          <p:cNvSpPr>
            <a:spLocks noGrp="1"/>
          </p:cNvSpPr>
          <p:nvPr>
            <p:ph idx="1"/>
          </p:nvPr>
        </p:nvSpPr>
        <p:spPr/>
        <p:txBody>
          <a:bodyPr/>
          <a:lstStyle/>
          <a:p>
            <a:pPr marL="0" indent="0" algn="just">
              <a:buNone/>
            </a:pPr>
            <a:r>
              <a:rPr lang="en-US" altLang="zh-CN" sz="2000" dirty="0"/>
              <a:t>Generate output videos where the recognized activities are visually overlaid or annotated on the original video frames, showcasing the model's ability to detect and label activities in real-time scenarios. Evaluate the model's performance on the test set using standard metrics such as accuracy, precision, recall, and F1-score.</a:t>
            </a:r>
            <a:endParaRPr lang="en-US" sz="2000" dirty="0"/>
          </a:p>
          <a:p>
            <a:pPr marL="0" indent="0">
              <a:buNone/>
            </a:pPr>
            <a:endParaRPr lang="en-US" dirty="0"/>
          </a:p>
        </p:txBody>
      </p:sp>
    </p:spTree>
    <p:extLst>
      <p:ext uri="{BB962C8B-B14F-4D97-AF65-F5344CB8AC3E}">
        <p14:creationId xmlns:p14="http://schemas.microsoft.com/office/powerpoint/2010/main" val="3599709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281B1D-AA9C-4117-92A7-336FCE474790}"/>
              </a:ext>
            </a:extLst>
          </p:cNvPr>
          <p:cNvSpPr>
            <a:spLocks noGrp="1"/>
          </p:cNvSpPr>
          <p:nvPr>
            <p:ph idx="1"/>
          </p:nvPr>
        </p:nvSpPr>
        <p:spPr/>
        <p:txBody>
          <a:bodyPr/>
          <a:lstStyle/>
          <a:p>
            <a:pPr marL="0" indent="0">
              <a:buNone/>
            </a:pPr>
            <a:r>
              <a:rPr lang="en-US" sz="2000" b="1" dirty="0"/>
              <a:t>GitHub Repo:</a:t>
            </a:r>
          </a:p>
          <a:p>
            <a:pPr marL="0" indent="0">
              <a:buNone/>
            </a:pPr>
            <a:r>
              <a:rPr lang="en-US" sz="2000" dirty="0"/>
              <a:t> </a:t>
            </a:r>
            <a:r>
              <a:rPr lang="en-US" sz="2000" dirty="0">
                <a:hlinkClick r:id="rId4"/>
              </a:rPr>
              <a:t>https://github.com/Dinesh-Kothandaraman/AI-Project-Repo---Team-M-D.git</a:t>
            </a:r>
            <a:endParaRPr lang="en-US" sz="2000" dirty="0"/>
          </a:p>
        </p:txBody>
      </p:sp>
      <p:pic>
        <p:nvPicPr>
          <p:cNvPr id="27" name="Audio 26">
            <a:hlinkClick r:id="" action="ppaction://media"/>
            <a:extLst>
              <a:ext uri="{FF2B5EF4-FFF2-40B4-BE49-F238E27FC236}">
                <a16:creationId xmlns:a16="http://schemas.microsoft.com/office/drawing/2014/main" id="{A64D9070-53D2-4821-9B8D-2A4C06ADA6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67300718"/>
      </p:ext>
    </p:extLst>
  </p:cSld>
  <p:clrMapOvr>
    <a:masterClrMapping/>
  </p:clrMapOvr>
  <mc:AlternateContent xmlns:mc="http://schemas.openxmlformats.org/markup-compatibility/2006" xmlns:p14="http://schemas.microsoft.com/office/powerpoint/2010/main">
    <mc:Choice Requires="p14">
      <p:transition spd="slow" p14:dur="2000" advTm="9843"/>
    </mc:Choice>
    <mc:Fallback xmlns="">
      <p:transition spd="slow" advTm="9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1360C6-C85C-44AA-AC13-582FC6A0617D}"/>
              </a:ext>
            </a:extLst>
          </p:cNvPr>
          <p:cNvSpPr>
            <a:spLocks noGrp="1"/>
          </p:cNvSpPr>
          <p:nvPr>
            <p:ph idx="1"/>
          </p:nvPr>
        </p:nvSpPr>
        <p:spPr>
          <a:xfrm>
            <a:off x="838200" y="2638925"/>
            <a:ext cx="10515600" cy="673769"/>
          </a:xfrm>
        </p:spPr>
        <p:txBody>
          <a:bodyPr>
            <a:noAutofit/>
          </a:bodyPr>
          <a:lstStyle/>
          <a:p>
            <a:pPr marL="0" indent="0" algn="ctr">
              <a:buNone/>
            </a:pPr>
            <a:r>
              <a:rPr lang="en-US" sz="4400" dirty="0"/>
              <a:t>Thank You</a:t>
            </a:r>
          </a:p>
        </p:txBody>
      </p:sp>
    </p:spTree>
    <p:extLst>
      <p:ext uri="{BB962C8B-B14F-4D97-AF65-F5344CB8AC3E}">
        <p14:creationId xmlns:p14="http://schemas.microsoft.com/office/powerpoint/2010/main" val="2251677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9"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838201" y="365125"/>
            <a:ext cx="5251316" cy="1807305"/>
          </a:xfrm>
        </p:spPr>
        <p:txBody>
          <a:bodyPr vert="horz" lIns="91440" tIns="45720" rIns="91440" bIns="45720" rtlCol="0" anchor="ctr">
            <a:normAutofit/>
          </a:bodyPr>
          <a:lstStyle/>
          <a:p>
            <a:r>
              <a:rPr lang="en-US" dirty="0"/>
              <a:t>Project Topic:</a:t>
            </a:r>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838200" y="2333297"/>
            <a:ext cx="4619621" cy="3843666"/>
          </a:xfrm>
        </p:spPr>
        <p:txBody>
          <a:bodyPr vert="horz" lIns="91440" tIns="45720" rIns="91440" bIns="45720" rtlCol="0">
            <a:normAutofit/>
          </a:bodyPr>
          <a:lstStyle/>
          <a:p>
            <a:pPr algn="just">
              <a:lnSpc>
                <a:spcPct val="90000"/>
              </a:lnSpc>
            </a:pPr>
            <a:r>
              <a:rPr lang="en-US" sz="2000" dirty="0">
                <a:solidFill>
                  <a:schemeClr val="tx1"/>
                </a:solidFill>
              </a:rPr>
              <a:t>Implementing Human Activity Recognition for jail activity on Videos captured by the surveillance camera using CNN-LSTM in TensorFlow. </a:t>
            </a:r>
          </a:p>
        </p:txBody>
      </p:sp>
      <p:pic>
        <p:nvPicPr>
          <p:cNvPr id="8" name="Picture 7">
            <a:extLst>
              <a:ext uri="{FF2B5EF4-FFF2-40B4-BE49-F238E27FC236}">
                <a16:creationId xmlns:a16="http://schemas.microsoft.com/office/drawing/2014/main" id="{B718800E-6E20-4407-9B43-467F95F24118}"/>
              </a:ext>
            </a:extLst>
          </p:cNvPr>
          <p:cNvPicPr>
            <a:picLocks noChangeAspect="1"/>
          </p:cNvPicPr>
          <p:nvPr/>
        </p:nvPicPr>
        <p:blipFill rotWithShape="1">
          <a:blip r:embed="rId3"/>
          <a:srcRect l="2338" r="1071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9" name="Slide Number Placeholder 13">
            <a:extLst>
              <a:ext uri="{FF2B5EF4-FFF2-40B4-BE49-F238E27FC236}">
                <a16:creationId xmlns:a16="http://schemas.microsoft.com/office/drawing/2014/main" id="{D246665A-6901-3F62-340A-A95E775ACA48}"/>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60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600"/>
                </a:spcAft>
                <a:buClrTx/>
                <a:buSzTx/>
                <a:buFontTx/>
                <a:buNone/>
                <a:tabLst/>
                <a:defRPr/>
              </a:pPr>
              <a:t>2</a:t>
            </a:fld>
            <a:endParaRPr kumimoji="0" lang="en-US" altLang="zh-CN" sz="1200" u="none" strike="noStrike" kern="1200" cap="none" spc="0" normalizeH="0" baseline="0">
              <a:ln>
                <a:noFill/>
              </a:ln>
              <a:solidFill>
                <a:schemeClr val="bg1"/>
              </a:solidFill>
              <a:effectLst/>
              <a:uLnTx/>
              <a:uFillTx/>
            </a:endParaRPr>
          </a:p>
        </p:txBody>
      </p:sp>
    </p:spTree>
    <p:extLst>
      <p:ext uri="{BB962C8B-B14F-4D97-AF65-F5344CB8AC3E}">
        <p14:creationId xmlns:p14="http://schemas.microsoft.com/office/powerpoint/2010/main" val="77554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Rectangle 2056">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2F51B5D1-B295-435E-B044-9B90673D33AD}"/>
              </a:ext>
            </a:extLst>
          </p:cNvPr>
          <p:cNvGrpSpPr/>
          <p:nvPr/>
        </p:nvGrpSpPr>
        <p:grpSpPr>
          <a:xfrm>
            <a:off x="-3048" y="10"/>
            <a:ext cx="12191999" cy="6857990"/>
            <a:chOff x="-3047" y="10"/>
            <a:chExt cx="12191999" cy="6857990"/>
          </a:xfrm>
          <a:solidFill>
            <a:srgbClr val="42717E"/>
          </a:solidFill>
        </p:grpSpPr>
        <p:pic>
          <p:nvPicPr>
            <p:cNvPr id="2050" name="Picture 2" descr="BPM &amp; ECM Solutions Singapore | RSTN Consulting">
              <a:extLst>
                <a:ext uri="{FF2B5EF4-FFF2-40B4-BE49-F238E27FC236}">
                  <a16:creationId xmlns:a16="http://schemas.microsoft.com/office/drawing/2014/main" id="{85283FC7-21C7-4BCF-8669-7C129115460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9684" b="14066"/>
            <a:stretch/>
          </p:blipFill>
          <p:spPr bwMode="auto">
            <a:xfrm>
              <a:off x="-3047" y="10"/>
              <a:ext cx="12191999" cy="6857990"/>
            </a:xfrm>
            <a:prstGeom prst="rect">
              <a:avLst/>
            </a:prstGeom>
            <a:grpFill/>
            <a:ln>
              <a:noFill/>
            </a:ln>
          </p:spPr>
        </p:pic>
        <p:pic>
          <p:nvPicPr>
            <p:cNvPr id="2054" name="Picture 6" descr="Abstract technology futuristic concept of digital human body | Premium ...">
              <a:extLst>
                <a:ext uri="{FF2B5EF4-FFF2-40B4-BE49-F238E27FC236}">
                  <a16:creationId xmlns:a16="http://schemas.microsoft.com/office/drawing/2014/main" id="{DED83271-9DDE-49F0-98EE-4786E0AC103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717" t="3754" r="22338" b="4012"/>
            <a:stretch/>
          </p:blipFill>
          <p:spPr bwMode="auto">
            <a:xfrm rot="21362582">
              <a:off x="900537" y="70888"/>
              <a:ext cx="2190582" cy="3939415"/>
            </a:xfrm>
            <a:prstGeom prst="rect">
              <a:avLst/>
            </a:prstGeom>
            <a:grpFill/>
            <a:ln>
              <a:noFill/>
            </a:ln>
          </p:spPr>
        </p:pic>
      </p:grpSp>
      <p:sp>
        <p:nvSpPr>
          <p:cNvPr id="15" name="Title 6">
            <a:extLst>
              <a:ext uri="{FF2B5EF4-FFF2-40B4-BE49-F238E27FC236}">
                <a16:creationId xmlns:a16="http://schemas.microsoft.com/office/drawing/2014/main" id="{1B3364C2-5DD4-4B56-B65D-59388A4D0D30}"/>
              </a:ext>
            </a:extLst>
          </p:cNvPr>
          <p:cNvSpPr txBox="1">
            <a:spLocks/>
          </p:cNvSpPr>
          <p:nvPr/>
        </p:nvSpPr>
        <p:spPr>
          <a:xfrm>
            <a:off x="3022829" y="75278"/>
            <a:ext cx="5257793" cy="2057441"/>
          </a:xfrm>
          <a:prstGeom prst="rect">
            <a:avLst/>
          </a:prstGeom>
          <a:gradFill>
            <a:gsLst>
              <a:gs pos="69000">
                <a:schemeClr val="accent3">
                  <a:lumMod val="75000"/>
                  <a:alpha val="41000"/>
                </a:schemeClr>
              </a:gs>
              <a:gs pos="97000">
                <a:schemeClr val="accent3">
                  <a:lumMod val="70000"/>
                </a:schemeClr>
              </a:gs>
            </a:gsLst>
            <a:path path="circle">
              <a:fillToRect l="50000" t="50000" r="50000" b="50000"/>
            </a:path>
          </a:gradFill>
          <a:ln>
            <a:solidFill>
              <a:srgbClr val="C95B3A">
                <a:alpha val="0"/>
              </a:srgbClr>
            </a:solidFill>
          </a:ln>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en-US" b="1" dirty="0">
                <a:solidFill>
                  <a:schemeClr val="bg1"/>
                </a:solidFill>
                <a:latin typeface="+mn-lt"/>
              </a:rPr>
            </a:br>
            <a:r>
              <a:rPr lang="en-US" b="1" dirty="0">
                <a:solidFill>
                  <a:schemeClr val="bg1"/>
                </a:solidFill>
                <a:latin typeface="+mn-lt"/>
              </a:rPr>
              <a:t>Objective:</a:t>
            </a:r>
            <a:br>
              <a:rPr lang="en-US" b="1" dirty="0">
                <a:solidFill>
                  <a:schemeClr val="bg1"/>
                </a:solidFill>
                <a:latin typeface="+mn-lt"/>
              </a:rPr>
            </a:br>
            <a:endParaRPr lang="en-US" b="1" dirty="0">
              <a:solidFill>
                <a:schemeClr val="bg1"/>
              </a:solidFill>
              <a:latin typeface="+mn-lt"/>
            </a:endParaRPr>
          </a:p>
        </p:txBody>
      </p:sp>
      <p:sp>
        <p:nvSpPr>
          <p:cNvPr id="20" name="TextBox 19">
            <a:extLst>
              <a:ext uri="{FF2B5EF4-FFF2-40B4-BE49-F238E27FC236}">
                <a16:creationId xmlns:a16="http://schemas.microsoft.com/office/drawing/2014/main" id="{067A0F5A-B872-4B35-8135-95DBEC7DD6E3}"/>
              </a:ext>
            </a:extLst>
          </p:cNvPr>
          <p:cNvSpPr txBox="1"/>
          <p:nvPr/>
        </p:nvSpPr>
        <p:spPr>
          <a:xfrm>
            <a:off x="3022829" y="2132719"/>
            <a:ext cx="5257793" cy="1477328"/>
          </a:xfrm>
          <a:prstGeom prst="rect">
            <a:avLst/>
          </a:prstGeom>
          <a:solidFill>
            <a:srgbClr val="42717E"/>
          </a:solidFill>
        </p:spPr>
        <p:txBody>
          <a:bodyPr wrap="square">
            <a:spAutoFit/>
          </a:bodyPr>
          <a:lstStyle/>
          <a:p>
            <a:pPr algn="ctr"/>
            <a:r>
              <a:rPr lang="en-US" b="1" i="0" dirty="0">
                <a:ln w="10160">
                  <a:solidFill>
                    <a:srgbClr val="71E4F3"/>
                  </a:solidFill>
                  <a:prstDash val="solid"/>
                </a:ln>
                <a:solidFill>
                  <a:srgbClr val="FFFFFF"/>
                </a:solidFill>
                <a:effectLst>
                  <a:outerShdw blurRad="38100" dist="22860" dir="5400000" algn="tl" rotWithShape="0">
                    <a:srgbClr val="000000">
                      <a:alpha val="30000"/>
                    </a:srgbClr>
                  </a:outerShdw>
                </a:effectLst>
                <a:highlight>
                  <a:srgbClr val="42717E"/>
                </a:highlight>
                <a:latin typeface="Söhne"/>
              </a:rPr>
              <a:t>The primary objective is to develop an AI system capable of recognizing human actions in videos. This includes identifying and categorizing actions such as “</a:t>
            </a:r>
            <a:r>
              <a:rPr lang="en-US" b="1" dirty="0">
                <a:ln w="10160">
                  <a:solidFill>
                    <a:srgbClr val="71E4F3"/>
                  </a:solidFill>
                  <a:prstDash val="solid"/>
                </a:ln>
                <a:solidFill>
                  <a:srgbClr val="FFFFFF"/>
                </a:solidFill>
                <a:effectLst>
                  <a:outerShdw blurRad="38100" dist="22860" dir="5400000" algn="tl" rotWithShape="0">
                    <a:srgbClr val="000000">
                      <a:alpha val="30000"/>
                    </a:srgbClr>
                  </a:outerShdw>
                </a:effectLst>
                <a:highlight>
                  <a:srgbClr val="42717E"/>
                </a:highlight>
                <a:latin typeface="Söhne"/>
              </a:rPr>
              <a:t>Fighting</a:t>
            </a:r>
            <a:r>
              <a:rPr lang="en-US" b="1" i="0" dirty="0">
                <a:ln w="10160">
                  <a:solidFill>
                    <a:srgbClr val="71E4F3"/>
                  </a:solidFill>
                  <a:prstDash val="solid"/>
                </a:ln>
                <a:solidFill>
                  <a:srgbClr val="FFFFFF"/>
                </a:solidFill>
                <a:effectLst>
                  <a:outerShdw blurRad="38100" dist="22860" dir="5400000" algn="tl" rotWithShape="0">
                    <a:srgbClr val="000000">
                      <a:alpha val="30000"/>
                    </a:srgbClr>
                  </a:outerShdw>
                </a:effectLst>
                <a:highlight>
                  <a:srgbClr val="42717E"/>
                </a:highlight>
                <a:latin typeface="Söhne"/>
              </a:rPr>
              <a:t>“, “Shooting“, and “Stabbing" from video footage captured in the jail surveillance Camera .</a:t>
            </a:r>
            <a:endParaRPr lang="en-US" b="1" dirty="0">
              <a:ln w="10160">
                <a:solidFill>
                  <a:srgbClr val="71E4F3"/>
                </a:solidFill>
                <a:prstDash val="solid"/>
              </a:ln>
              <a:solidFill>
                <a:srgbClr val="FFFFFF"/>
              </a:solidFill>
              <a:effectLst>
                <a:outerShdw blurRad="38100" dist="22860" dir="5400000" algn="tl" rotWithShape="0">
                  <a:srgbClr val="000000">
                    <a:alpha val="30000"/>
                  </a:srgbClr>
                </a:outerShdw>
              </a:effectLst>
              <a:highlight>
                <a:srgbClr val="42717E"/>
              </a:highlight>
            </a:endParaRPr>
          </a:p>
        </p:txBody>
      </p:sp>
    </p:spTree>
    <p:extLst>
      <p:ext uri="{BB962C8B-B14F-4D97-AF65-F5344CB8AC3E}">
        <p14:creationId xmlns:p14="http://schemas.microsoft.com/office/powerpoint/2010/main" val="1232447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0C050B-FD6E-472B-86B3-71C238589207}"/>
              </a:ext>
            </a:extLst>
          </p:cNvPr>
          <p:cNvSpPr>
            <a:spLocks noGrp="1"/>
          </p:cNvSpPr>
          <p:nvPr>
            <p:ph type="title"/>
          </p:nvPr>
        </p:nvSpPr>
        <p:spPr>
          <a:xfrm>
            <a:off x="838201" y="365125"/>
            <a:ext cx="5251316" cy="1807305"/>
          </a:xfrm>
        </p:spPr>
        <p:txBody>
          <a:bodyPr>
            <a:normAutofit/>
          </a:bodyPr>
          <a:lstStyle/>
          <a:p>
            <a:r>
              <a:rPr lang="en-US" b="1" dirty="0"/>
              <a:t>Approach</a:t>
            </a:r>
          </a:p>
        </p:txBody>
      </p:sp>
      <p:sp>
        <p:nvSpPr>
          <p:cNvPr id="3" name="Content Placeholder 2">
            <a:extLst>
              <a:ext uri="{FF2B5EF4-FFF2-40B4-BE49-F238E27FC236}">
                <a16:creationId xmlns:a16="http://schemas.microsoft.com/office/drawing/2014/main" id="{0F16CDAB-A09C-410F-99B6-C06690B6B03D}"/>
              </a:ext>
            </a:extLst>
          </p:cNvPr>
          <p:cNvSpPr>
            <a:spLocks noGrp="1"/>
          </p:cNvSpPr>
          <p:nvPr>
            <p:ph idx="1"/>
          </p:nvPr>
        </p:nvSpPr>
        <p:spPr>
          <a:xfrm>
            <a:off x="838200" y="2333297"/>
            <a:ext cx="4619621" cy="3843666"/>
          </a:xfrm>
        </p:spPr>
        <p:txBody>
          <a:bodyPr>
            <a:normAutofit/>
          </a:bodyPr>
          <a:lstStyle/>
          <a:p>
            <a:pPr marL="0" indent="0" algn="just">
              <a:buNone/>
            </a:pPr>
            <a:r>
              <a:rPr lang="en-US" sz="1700" dirty="0"/>
              <a:t>The project aims to leverage TensorFlow and its </a:t>
            </a:r>
            <a:r>
              <a:rPr lang="en-US" sz="1700" dirty="0" err="1"/>
              <a:t>Keras</a:t>
            </a:r>
            <a:r>
              <a:rPr lang="en-US" sz="1700" dirty="0"/>
              <a:t> API to construct a CNN-LSTM architecture for human activity recognition in videos. This involves preprocessing video data by extracting frames, normalizing pixel values, and generating sequences. The CNN layers will be designed and configured to extract spatial features from video frames, while LSTM layers will capture temporal dependencies and sequence information. Training will involve batch processing, dropout, and optimization techniques like the Adam optimizer to enhance model performance. Evaluation will be conducted using metrics such as accuracy, precision, recall, and F1-score to assess the model's effectiveness in recognizing human activities accurately.</a:t>
            </a:r>
          </a:p>
        </p:txBody>
      </p:sp>
      <p:pic>
        <p:nvPicPr>
          <p:cNvPr id="3074" name="Picture 2" descr="AI Knowledge Center for Internal Audit Professionals">
            <a:extLst>
              <a:ext uri="{FF2B5EF4-FFF2-40B4-BE49-F238E27FC236}">
                <a16:creationId xmlns:a16="http://schemas.microsoft.com/office/drawing/2014/main" id="{566F418A-7E68-49CE-9790-DE685F4BE6C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7349"/>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6935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A9F2613-B090-4DAE-92B4-CA921B450F6E}"/>
              </a:ext>
            </a:extLst>
          </p:cNvPr>
          <p:cNvGrpSpPr/>
          <p:nvPr/>
        </p:nvGrpSpPr>
        <p:grpSpPr>
          <a:xfrm>
            <a:off x="617621" y="1138990"/>
            <a:ext cx="10647047" cy="5590674"/>
            <a:chOff x="301689" y="481263"/>
            <a:chExt cx="11251737" cy="6232377"/>
          </a:xfrm>
        </p:grpSpPr>
        <p:sp>
          <p:nvSpPr>
            <p:cNvPr id="126" name="TextBox 125">
              <a:extLst>
                <a:ext uri="{FF2B5EF4-FFF2-40B4-BE49-F238E27FC236}">
                  <a16:creationId xmlns:a16="http://schemas.microsoft.com/office/drawing/2014/main" id="{F2CB7CC1-5604-4063-B066-FD8ABA01D85A}"/>
                </a:ext>
              </a:extLst>
            </p:cNvPr>
            <p:cNvSpPr txBox="1"/>
            <p:nvPr/>
          </p:nvSpPr>
          <p:spPr>
            <a:xfrm>
              <a:off x="2791469" y="4807732"/>
              <a:ext cx="818071" cy="369332"/>
            </a:xfrm>
            <a:prstGeom prst="rect">
              <a:avLst/>
            </a:prstGeom>
            <a:solidFill>
              <a:schemeClr val="bg1">
                <a:lumMod val="85000"/>
              </a:schemeClr>
            </a:solidFill>
          </p:spPr>
          <p:txBody>
            <a:bodyPr wrap="square" rtlCol="0">
              <a:spAutoFit/>
            </a:bodyPr>
            <a:lstStyle/>
            <a:p>
              <a:pPr algn="ctr"/>
              <a:r>
                <a:rPr lang="en-US" dirty="0"/>
                <a:t>LSTM</a:t>
              </a:r>
            </a:p>
          </p:txBody>
        </p:sp>
        <p:sp>
          <p:nvSpPr>
            <p:cNvPr id="125" name="TextBox 124">
              <a:extLst>
                <a:ext uri="{FF2B5EF4-FFF2-40B4-BE49-F238E27FC236}">
                  <a16:creationId xmlns:a16="http://schemas.microsoft.com/office/drawing/2014/main" id="{AD4C5255-5072-4D06-BDAD-CDDAFE880206}"/>
                </a:ext>
              </a:extLst>
            </p:cNvPr>
            <p:cNvSpPr txBox="1"/>
            <p:nvPr/>
          </p:nvSpPr>
          <p:spPr>
            <a:xfrm>
              <a:off x="3037831" y="5199459"/>
              <a:ext cx="818071" cy="369332"/>
            </a:xfrm>
            <a:prstGeom prst="rect">
              <a:avLst/>
            </a:prstGeom>
            <a:solidFill>
              <a:schemeClr val="bg1">
                <a:lumMod val="85000"/>
              </a:schemeClr>
            </a:solidFill>
          </p:spPr>
          <p:txBody>
            <a:bodyPr wrap="square" rtlCol="0">
              <a:spAutoFit/>
            </a:bodyPr>
            <a:lstStyle/>
            <a:p>
              <a:pPr algn="ctr"/>
              <a:r>
                <a:rPr lang="en-US" dirty="0"/>
                <a:t>LSTM</a:t>
              </a:r>
            </a:p>
          </p:txBody>
        </p:sp>
        <p:pic>
          <p:nvPicPr>
            <p:cNvPr id="1026" name="Picture 2" descr="Video camera Generic Outline Color icon">
              <a:extLst>
                <a:ext uri="{FF2B5EF4-FFF2-40B4-BE49-F238E27FC236}">
                  <a16:creationId xmlns:a16="http://schemas.microsoft.com/office/drawing/2014/main" id="{55A88742-AFDB-4E2B-84FB-37796D6842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1689" y="920930"/>
              <a:ext cx="659929" cy="65992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Video To Photo - Frame Capture - Apps on Google Play">
              <a:extLst>
                <a:ext uri="{FF2B5EF4-FFF2-40B4-BE49-F238E27FC236}">
                  <a16:creationId xmlns:a16="http://schemas.microsoft.com/office/drawing/2014/main" id="{AAB4B75F-5722-4133-98B1-7D7886F821A3}"/>
                </a:ext>
              </a:extLst>
            </p:cNvPr>
            <p:cNvPicPr>
              <a:picLocks noChangeAspect="1" noChangeArrowheads="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301134" y="585614"/>
              <a:ext cx="1477888" cy="147788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8C549574-7F85-4C32-B485-9A8C0DC0593F}"/>
                </a:ext>
              </a:extLst>
            </p:cNvPr>
            <p:cNvGrpSpPr/>
            <p:nvPr/>
          </p:nvGrpSpPr>
          <p:grpSpPr>
            <a:xfrm>
              <a:off x="3786091" y="481263"/>
              <a:ext cx="2581786" cy="2039083"/>
              <a:chOff x="7735183" y="110578"/>
              <a:chExt cx="3708659" cy="2648401"/>
            </a:xfrm>
          </p:grpSpPr>
          <p:grpSp>
            <p:nvGrpSpPr>
              <p:cNvPr id="21" name="Group 20">
                <a:extLst>
                  <a:ext uri="{FF2B5EF4-FFF2-40B4-BE49-F238E27FC236}">
                    <a16:creationId xmlns:a16="http://schemas.microsoft.com/office/drawing/2014/main" id="{AEF86A51-E488-4B56-A9B1-EA2B0B3D0274}"/>
                  </a:ext>
                </a:extLst>
              </p:cNvPr>
              <p:cNvGrpSpPr/>
              <p:nvPr/>
            </p:nvGrpSpPr>
            <p:grpSpPr>
              <a:xfrm>
                <a:off x="8521282" y="110578"/>
                <a:ext cx="2922560" cy="1740877"/>
                <a:chOff x="3734914" y="2231081"/>
                <a:chExt cx="4149661" cy="1983731"/>
              </a:xfrm>
            </p:grpSpPr>
            <p:pic>
              <p:nvPicPr>
                <p:cNvPr id="22" name="Picture 21" descr="A number on a white background&#10;&#10;Description automatically generated">
                  <a:extLst>
                    <a:ext uri="{FF2B5EF4-FFF2-40B4-BE49-F238E27FC236}">
                      <a16:creationId xmlns:a16="http://schemas.microsoft.com/office/drawing/2014/main" id="{F521E4B3-9C27-42A3-BD2E-23428F5594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6050" y="2231081"/>
                  <a:ext cx="3438525" cy="11144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3" name="Picture 22" descr="A number in a row&#10;&#10;Description automatically generated with medium confidence">
                  <a:extLst>
                    <a:ext uri="{FF2B5EF4-FFF2-40B4-BE49-F238E27FC236}">
                      <a16:creationId xmlns:a16="http://schemas.microsoft.com/office/drawing/2014/main" id="{67A580CA-DA1D-4C43-8186-7651D86E44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90482" y="2569114"/>
                  <a:ext cx="3438525" cy="14192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4" name="Picture 23" descr="A number and numbers on a white background&#10;&#10;Description automatically generated">
                  <a:extLst>
                    <a:ext uri="{FF2B5EF4-FFF2-40B4-BE49-F238E27FC236}">
                      <a16:creationId xmlns:a16="http://schemas.microsoft.com/office/drawing/2014/main" id="{8CF36A88-CED5-4FCE-9B6E-725A19979D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34914" y="3052762"/>
                  <a:ext cx="3457575" cy="11620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grpSp>
            <p:nvGrpSpPr>
              <p:cNvPr id="25" name="Group 24">
                <a:extLst>
                  <a:ext uri="{FF2B5EF4-FFF2-40B4-BE49-F238E27FC236}">
                    <a16:creationId xmlns:a16="http://schemas.microsoft.com/office/drawing/2014/main" id="{1D52A90B-5C95-4C52-AB39-BBE166940E9F}"/>
                  </a:ext>
                </a:extLst>
              </p:cNvPr>
              <p:cNvGrpSpPr/>
              <p:nvPr/>
            </p:nvGrpSpPr>
            <p:grpSpPr>
              <a:xfrm>
                <a:off x="7735183" y="1018102"/>
                <a:ext cx="2922560" cy="1740877"/>
                <a:chOff x="3734914" y="2231081"/>
                <a:chExt cx="4149661" cy="1983731"/>
              </a:xfrm>
            </p:grpSpPr>
            <p:pic>
              <p:nvPicPr>
                <p:cNvPr id="26" name="Picture 25" descr="A number on a white background&#10;&#10;Description automatically generated">
                  <a:extLst>
                    <a:ext uri="{FF2B5EF4-FFF2-40B4-BE49-F238E27FC236}">
                      <a16:creationId xmlns:a16="http://schemas.microsoft.com/office/drawing/2014/main" id="{088F7E0A-E7BF-4EB2-A64C-DC9F8DA142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6050" y="2231081"/>
                  <a:ext cx="3438525" cy="11144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7" name="Picture 26" descr="A number in a row&#10;&#10;Description automatically generated with medium confidence">
                  <a:extLst>
                    <a:ext uri="{FF2B5EF4-FFF2-40B4-BE49-F238E27FC236}">
                      <a16:creationId xmlns:a16="http://schemas.microsoft.com/office/drawing/2014/main" id="{492502A6-C273-400C-B1C7-C47DA83487F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90482" y="2569114"/>
                  <a:ext cx="3438525" cy="14192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8" name="Picture 27" descr="A number and numbers on a white background&#10;&#10;Description automatically generated">
                  <a:extLst>
                    <a:ext uri="{FF2B5EF4-FFF2-40B4-BE49-F238E27FC236}">
                      <a16:creationId xmlns:a16="http://schemas.microsoft.com/office/drawing/2014/main" id="{E793791E-E3F0-477E-ABBF-FD5B1F40EB3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34914" y="3052761"/>
                  <a:ext cx="3457576" cy="116205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grpSp>
        <p:grpSp>
          <p:nvGrpSpPr>
            <p:cNvPr id="75" name="Group 74">
              <a:extLst>
                <a:ext uri="{FF2B5EF4-FFF2-40B4-BE49-F238E27FC236}">
                  <a16:creationId xmlns:a16="http://schemas.microsoft.com/office/drawing/2014/main" id="{F9FC2CF3-90C3-45E9-98BD-E761D075417F}"/>
                </a:ext>
              </a:extLst>
            </p:cNvPr>
            <p:cNvGrpSpPr/>
            <p:nvPr/>
          </p:nvGrpSpPr>
          <p:grpSpPr>
            <a:xfrm>
              <a:off x="7271292" y="481263"/>
              <a:ext cx="4282134" cy="6232377"/>
              <a:chOff x="6530222" y="677451"/>
              <a:chExt cx="4282134" cy="6009484"/>
            </a:xfrm>
          </p:grpSpPr>
          <p:grpSp>
            <p:nvGrpSpPr>
              <p:cNvPr id="74" name="Group 73">
                <a:extLst>
                  <a:ext uri="{FF2B5EF4-FFF2-40B4-BE49-F238E27FC236}">
                    <a16:creationId xmlns:a16="http://schemas.microsoft.com/office/drawing/2014/main" id="{4BCE2144-0BF6-4911-A267-B14D8C424B83}"/>
                  </a:ext>
                </a:extLst>
              </p:cNvPr>
              <p:cNvGrpSpPr/>
              <p:nvPr/>
            </p:nvGrpSpPr>
            <p:grpSpPr>
              <a:xfrm>
                <a:off x="6530222" y="677451"/>
                <a:ext cx="4282134" cy="6009484"/>
                <a:chOff x="6490140" y="623927"/>
                <a:chExt cx="4351116" cy="6266157"/>
              </a:xfrm>
            </p:grpSpPr>
            <p:grpSp>
              <p:nvGrpSpPr>
                <p:cNvPr id="63" name="Group 62">
                  <a:extLst>
                    <a:ext uri="{FF2B5EF4-FFF2-40B4-BE49-F238E27FC236}">
                      <a16:creationId xmlns:a16="http://schemas.microsoft.com/office/drawing/2014/main" id="{6A4219DF-8D61-49DA-A697-2861CEAC1554}"/>
                    </a:ext>
                  </a:extLst>
                </p:cNvPr>
                <p:cNvGrpSpPr/>
                <p:nvPr/>
              </p:nvGrpSpPr>
              <p:grpSpPr>
                <a:xfrm>
                  <a:off x="6490140" y="2730714"/>
                  <a:ext cx="4351116" cy="4159370"/>
                  <a:chOff x="6490140" y="2730714"/>
                  <a:chExt cx="4351116" cy="4159370"/>
                </a:xfrm>
              </p:grpSpPr>
              <p:sp>
                <p:nvSpPr>
                  <p:cNvPr id="54" name="Rectangle 53">
                    <a:extLst>
                      <a:ext uri="{FF2B5EF4-FFF2-40B4-BE49-F238E27FC236}">
                        <a16:creationId xmlns:a16="http://schemas.microsoft.com/office/drawing/2014/main" id="{E3194C32-50D5-45B4-9729-1D6F6E5DEDFB}"/>
                      </a:ext>
                    </a:extLst>
                  </p:cNvPr>
                  <p:cNvSpPr/>
                  <p:nvPr/>
                </p:nvSpPr>
                <p:spPr>
                  <a:xfrm>
                    <a:off x="6557057" y="2799347"/>
                    <a:ext cx="4215217" cy="4090737"/>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F1EC4E5B-BB51-4516-84D3-19D7082C7292}"/>
                      </a:ext>
                    </a:extLst>
                  </p:cNvPr>
                  <p:cNvGrpSpPr/>
                  <p:nvPr/>
                </p:nvGrpSpPr>
                <p:grpSpPr>
                  <a:xfrm>
                    <a:off x="6863042" y="4278494"/>
                    <a:ext cx="2645413" cy="1168319"/>
                    <a:chOff x="6375599" y="4998334"/>
                    <a:chExt cx="2775030" cy="1320387"/>
                  </a:xfrm>
                </p:grpSpPr>
                <p:grpSp>
                  <p:nvGrpSpPr>
                    <p:cNvPr id="50" name="Group 49">
                      <a:extLst>
                        <a:ext uri="{FF2B5EF4-FFF2-40B4-BE49-F238E27FC236}">
                          <a16:creationId xmlns:a16="http://schemas.microsoft.com/office/drawing/2014/main" id="{15F32A9F-5241-4EE1-9E30-82AE2BB27CFB}"/>
                        </a:ext>
                      </a:extLst>
                    </p:cNvPr>
                    <p:cNvGrpSpPr/>
                    <p:nvPr/>
                  </p:nvGrpSpPr>
                  <p:grpSpPr>
                    <a:xfrm flipH="1">
                      <a:off x="7139439" y="4998334"/>
                      <a:ext cx="2011190" cy="1053800"/>
                      <a:chOff x="6125821" y="5220972"/>
                      <a:chExt cx="2100413" cy="1145684"/>
                    </a:xfrm>
                  </p:grpSpPr>
                  <p:pic>
                    <p:nvPicPr>
                      <p:cNvPr id="1034" name="Picture 10" descr="Padding in Convolutional Neural Network - Naukri Code 360">
                        <a:extLst>
                          <a:ext uri="{FF2B5EF4-FFF2-40B4-BE49-F238E27FC236}">
                            <a16:creationId xmlns:a16="http://schemas.microsoft.com/office/drawing/2014/main" id="{079FF235-FF10-4769-944F-27CC9F027FB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25821" y="5220972"/>
                        <a:ext cx="1530288" cy="9566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55" name="Picture 10" descr="Padding in Convolutional Neural Network - Naukri Code 360">
                        <a:extLst>
                          <a:ext uri="{FF2B5EF4-FFF2-40B4-BE49-F238E27FC236}">
                            <a16:creationId xmlns:a16="http://schemas.microsoft.com/office/drawing/2014/main" id="{ECD4026B-6AA2-4D02-8C46-B08F5AA08B2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88170" y="5336047"/>
                        <a:ext cx="1530288" cy="9566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56" name="Picture 10" descr="Padding in Convolutional Neural Network - Naukri Code 360">
                        <a:extLst>
                          <a:ext uri="{FF2B5EF4-FFF2-40B4-BE49-F238E27FC236}">
                            <a16:creationId xmlns:a16="http://schemas.microsoft.com/office/drawing/2014/main" id="{22A5AE4A-1B0E-4DC8-99DF-A5D3C90421D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95946" y="5410047"/>
                        <a:ext cx="1530288" cy="9566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grpSp>
                <p:grpSp>
                  <p:nvGrpSpPr>
                    <p:cNvPr id="59" name="Group 58">
                      <a:extLst>
                        <a:ext uri="{FF2B5EF4-FFF2-40B4-BE49-F238E27FC236}">
                          <a16:creationId xmlns:a16="http://schemas.microsoft.com/office/drawing/2014/main" id="{31768965-499B-4646-BE09-10659B95E7D3}"/>
                        </a:ext>
                      </a:extLst>
                    </p:cNvPr>
                    <p:cNvGrpSpPr/>
                    <p:nvPr/>
                  </p:nvGrpSpPr>
                  <p:grpSpPr>
                    <a:xfrm flipH="1">
                      <a:off x="6375599" y="5264921"/>
                      <a:ext cx="2011190" cy="1053800"/>
                      <a:chOff x="6125821" y="5220972"/>
                      <a:chExt cx="2100413" cy="1145684"/>
                    </a:xfrm>
                  </p:grpSpPr>
                  <p:pic>
                    <p:nvPicPr>
                      <p:cNvPr id="60" name="Picture 10" descr="Padding in Convolutional Neural Network - Naukri Code 360">
                        <a:extLst>
                          <a:ext uri="{FF2B5EF4-FFF2-40B4-BE49-F238E27FC236}">
                            <a16:creationId xmlns:a16="http://schemas.microsoft.com/office/drawing/2014/main" id="{C3CECBF0-87F7-4D1F-BFB0-9F5BA3190DF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25821" y="5220972"/>
                        <a:ext cx="1530288" cy="9566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61" name="Picture 10" descr="Padding in Convolutional Neural Network - Naukri Code 360">
                        <a:extLst>
                          <a:ext uri="{FF2B5EF4-FFF2-40B4-BE49-F238E27FC236}">
                            <a16:creationId xmlns:a16="http://schemas.microsoft.com/office/drawing/2014/main" id="{BC1BAF70-722D-4644-8253-8C68746181C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88170" y="5336047"/>
                        <a:ext cx="1530288" cy="9566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62" name="Picture 10" descr="Padding in Convolutional Neural Network - Naukri Code 360">
                        <a:extLst>
                          <a:ext uri="{FF2B5EF4-FFF2-40B4-BE49-F238E27FC236}">
                            <a16:creationId xmlns:a16="http://schemas.microsoft.com/office/drawing/2014/main" id="{05A829A9-EEDA-47E1-ACD3-24CA2A738CF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95946" y="5410047"/>
                        <a:ext cx="1530288" cy="9566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grpSp>
              </p:grpSp>
              <p:grpSp>
                <p:nvGrpSpPr>
                  <p:cNvPr id="53" name="Group 52">
                    <a:extLst>
                      <a:ext uri="{FF2B5EF4-FFF2-40B4-BE49-F238E27FC236}">
                        <a16:creationId xmlns:a16="http://schemas.microsoft.com/office/drawing/2014/main" id="{E803192E-8136-42B3-AD2D-C393804A0DB0}"/>
                      </a:ext>
                    </a:extLst>
                  </p:cNvPr>
                  <p:cNvGrpSpPr/>
                  <p:nvPr/>
                </p:nvGrpSpPr>
                <p:grpSpPr>
                  <a:xfrm>
                    <a:off x="6863042" y="5560729"/>
                    <a:ext cx="2645413" cy="1168319"/>
                    <a:chOff x="3102168" y="4608034"/>
                    <a:chExt cx="2645413" cy="1168319"/>
                  </a:xfrm>
                </p:grpSpPr>
                <p:pic>
                  <p:nvPicPr>
                    <p:cNvPr id="70" name="Picture 10" descr="Padding in Convolutional Neural Network - Naukri Code 360">
                      <a:extLst>
                        <a:ext uri="{FF2B5EF4-FFF2-40B4-BE49-F238E27FC236}">
                          <a16:creationId xmlns:a16="http://schemas.microsoft.com/office/drawing/2014/main" id="{3DC27BC8-56FD-4123-9A97-E81452AC330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4350738" y="4608034"/>
                      <a:ext cx="1396843" cy="7785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71" name="Picture 10" descr="Padding in Convolutional Neural Network - Naukri Code 360">
                      <a:extLst>
                        <a:ext uri="{FF2B5EF4-FFF2-40B4-BE49-F238E27FC236}">
                          <a16:creationId xmlns:a16="http://schemas.microsoft.com/office/drawing/2014/main" id="{9C4B9B12-9029-443E-87C6-9EC30C93304F}"/>
                        </a:ext>
                      </a:extLst>
                    </p:cNvPr>
                    <p:cNvPicPr>
                      <a:picLocks noChangeAspect="1" noChangeArrowheads="1"/>
                    </p:cNvPicPr>
                    <p:nvPr/>
                  </p:nvPicPr>
                  <p:blipFill>
                    <a:blip r:embed="rId7">
                      <a:duotone>
                        <a:prstClr val="black"/>
                        <a:srgbClr val="CE0443">
                          <a:tint val="45000"/>
                          <a:satMod val="400000"/>
                        </a:srgbClr>
                      </a:duotone>
                      <a:extLst>
                        <a:ext uri="{28A0092B-C50C-407E-A947-70E740481C1C}">
                          <a14:useLocalDpi xmlns:a14="http://schemas.microsoft.com/office/drawing/2010/main" val="0"/>
                        </a:ext>
                      </a:extLst>
                    </a:blip>
                    <a:srcRect/>
                    <a:stretch>
                      <a:fillRect/>
                    </a:stretch>
                  </p:blipFill>
                  <p:spPr bwMode="auto">
                    <a:xfrm flipH="1">
                      <a:off x="4111267" y="4701690"/>
                      <a:ext cx="1396843" cy="7785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72" name="Picture 10" descr="Padding in Convolutional Neural Network - Naukri Code 360">
                      <a:extLst>
                        <a:ext uri="{FF2B5EF4-FFF2-40B4-BE49-F238E27FC236}">
                          <a16:creationId xmlns:a16="http://schemas.microsoft.com/office/drawing/2014/main" id="{73A00AC8-8313-44FA-8F53-3AA857E051C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3830330" y="4761916"/>
                      <a:ext cx="1396843" cy="7785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67" name="Picture 10" descr="Padding in Convolutional Neural Network - Naukri Code 360">
                      <a:extLst>
                        <a:ext uri="{FF2B5EF4-FFF2-40B4-BE49-F238E27FC236}">
                          <a16:creationId xmlns:a16="http://schemas.microsoft.com/office/drawing/2014/main" id="{79CA8807-6EB8-43FA-A39E-F31BDA33A43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3622576" y="4843918"/>
                      <a:ext cx="1396843" cy="7785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68" name="Picture 10" descr="Padding in Convolutional Neural Network - Naukri Code 360">
                      <a:extLst>
                        <a:ext uri="{FF2B5EF4-FFF2-40B4-BE49-F238E27FC236}">
                          <a16:creationId xmlns:a16="http://schemas.microsoft.com/office/drawing/2014/main" id="{5AE8091D-45C0-4D41-B6F8-F4CF890184D2}"/>
                        </a:ext>
                      </a:extLst>
                    </p:cNvPr>
                    <p:cNvPicPr>
                      <a:picLocks noChangeAspect="1" noChangeArrowheads="1"/>
                    </p:cNvPicPr>
                    <p:nvPr/>
                  </p:nvPicPr>
                  <p:blipFill>
                    <a:blip r:embed="rId7">
                      <a:duotone>
                        <a:prstClr val="black"/>
                        <a:srgbClr val="CE0443">
                          <a:tint val="45000"/>
                          <a:satMod val="400000"/>
                        </a:srgbClr>
                      </a:duotone>
                      <a:extLst>
                        <a:ext uri="{28A0092B-C50C-407E-A947-70E740481C1C}">
                          <a14:useLocalDpi xmlns:a14="http://schemas.microsoft.com/office/drawing/2010/main" val="0"/>
                        </a:ext>
                      </a:extLst>
                    </a:blip>
                    <a:srcRect/>
                    <a:stretch>
                      <a:fillRect/>
                    </a:stretch>
                  </p:blipFill>
                  <p:spPr bwMode="auto">
                    <a:xfrm flipH="1">
                      <a:off x="3383105" y="4937574"/>
                      <a:ext cx="1396843" cy="7785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69" name="Picture 10" descr="Padding in Convolutional Neural Network - Naukri Code 360">
                      <a:extLst>
                        <a:ext uri="{FF2B5EF4-FFF2-40B4-BE49-F238E27FC236}">
                          <a16:creationId xmlns:a16="http://schemas.microsoft.com/office/drawing/2014/main" id="{80D5E70B-AAAD-4A64-B137-8634BC72974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3102168" y="4997800"/>
                      <a:ext cx="1396843" cy="7785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grpSp>
              <p:sp>
                <p:nvSpPr>
                  <p:cNvPr id="57" name="TextBox 56">
                    <a:extLst>
                      <a:ext uri="{FF2B5EF4-FFF2-40B4-BE49-F238E27FC236}">
                        <a16:creationId xmlns:a16="http://schemas.microsoft.com/office/drawing/2014/main" id="{8B8AE6B4-82D1-4263-9B12-BD3461F100C3}"/>
                      </a:ext>
                    </a:extLst>
                  </p:cNvPr>
                  <p:cNvSpPr txBox="1"/>
                  <p:nvPr/>
                </p:nvSpPr>
                <p:spPr>
                  <a:xfrm>
                    <a:off x="10384056" y="2730714"/>
                    <a:ext cx="457200" cy="923330"/>
                  </a:xfrm>
                  <a:prstGeom prst="rect">
                    <a:avLst/>
                  </a:prstGeom>
                  <a:noFill/>
                </p:spPr>
                <p:txBody>
                  <a:bodyPr wrap="square" rtlCol="0">
                    <a:spAutoFit/>
                  </a:bodyPr>
                  <a:lstStyle/>
                  <a:p>
                    <a:r>
                      <a:rPr lang="en-US" dirty="0">
                        <a:ln w="0"/>
                        <a:effectLst>
                          <a:outerShdw blurRad="38100" dist="19050" dir="2700000" algn="tl" rotWithShape="0">
                            <a:schemeClr val="dk1">
                              <a:alpha val="40000"/>
                            </a:schemeClr>
                          </a:outerShdw>
                        </a:effectLst>
                      </a:rPr>
                      <a:t>C</a:t>
                    </a:r>
                  </a:p>
                  <a:p>
                    <a:r>
                      <a:rPr lang="en-US" dirty="0">
                        <a:ln w="0"/>
                        <a:effectLst>
                          <a:outerShdw blurRad="38100" dist="19050" dir="2700000" algn="tl" rotWithShape="0">
                            <a:schemeClr val="dk1">
                              <a:alpha val="40000"/>
                            </a:schemeClr>
                          </a:outerShdw>
                        </a:effectLst>
                      </a:rPr>
                      <a:t>N</a:t>
                    </a:r>
                  </a:p>
                  <a:p>
                    <a:r>
                      <a:rPr lang="en-US" dirty="0">
                        <a:ln w="0"/>
                        <a:effectLst>
                          <a:outerShdw blurRad="38100" dist="19050" dir="2700000" algn="tl" rotWithShape="0">
                            <a:schemeClr val="dk1">
                              <a:alpha val="40000"/>
                            </a:schemeClr>
                          </a:outerShdw>
                        </a:effectLst>
                      </a:rPr>
                      <a:t>N</a:t>
                    </a:r>
                  </a:p>
                </p:txBody>
              </p:sp>
              <p:sp>
                <p:nvSpPr>
                  <p:cNvPr id="58" name="TextBox 57">
                    <a:extLst>
                      <a:ext uri="{FF2B5EF4-FFF2-40B4-BE49-F238E27FC236}">
                        <a16:creationId xmlns:a16="http://schemas.microsoft.com/office/drawing/2014/main" id="{DC7D1383-210E-494E-B8AE-ACD9DD63D0CE}"/>
                      </a:ext>
                    </a:extLst>
                  </p:cNvPr>
                  <p:cNvSpPr txBox="1"/>
                  <p:nvPr/>
                </p:nvSpPr>
                <p:spPr>
                  <a:xfrm>
                    <a:off x="6561655" y="2759361"/>
                    <a:ext cx="1517595" cy="369332"/>
                  </a:xfrm>
                  <a:prstGeom prst="rect">
                    <a:avLst/>
                  </a:prstGeom>
                  <a:noFill/>
                </p:spPr>
                <p:txBody>
                  <a:bodyPr wrap="square" rtlCol="0">
                    <a:spAutoFit/>
                  </a:bodyPr>
                  <a:lstStyle/>
                  <a:p>
                    <a:r>
                      <a:rPr lang="en-US" sz="1400" dirty="0"/>
                      <a:t>Convolution</a:t>
                    </a:r>
                    <a:r>
                      <a:rPr lang="en-US" dirty="0"/>
                      <a:t> </a:t>
                    </a:r>
                  </a:p>
                </p:txBody>
              </p:sp>
              <p:sp>
                <p:nvSpPr>
                  <p:cNvPr id="78" name="TextBox 77">
                    <a:extLst>
                      <a:ext uri="{FF2B5EF4-FFF2-40B4-BE49-F238E27FC236}">
                        <a16:creationId xmlns:a16="http://schemas.microsoft.com/office/drawing/2014/main" id="{6C8B4B00-AC6F-4C11-A082-33149E531D8B}"/>
                      </a:ext>
                    </a:extLst>
                  </p:cNvPr>
                  <p:cNvSpPr txBox="1"/>
                  <p:nvPr/>
                </p:nvSpPr>
                <p:spPr>
                  <a:xfrm>
                    <a:off x="6525035" y="4139655"/>
                    <a:ext cx="1517595" cy="369332"/>
                  </a:xfrm>
                  <a:prstGeom prst="rect">
                    <a:avLst/>
                  </a:prstGeom>
                  <a:noFill/>
                </p:spPr>
                <p:txBody>
                  <a:bodyPr wrap="square" rtlCol="0">
                    <a:spAutoFit/>
                  </a:bodyPr>
                  <a:lstStyle/>
                  <a:p>
                    <a:r>
                      <a:rPr lang="en-US" sz="1400" dirty="0"/>
                      <a:t>Polling</a:t>
                    </a:r>
                    <a:r>
                      <a:rPr lang="en-US" dirty="0"/>
                      <a:t> </a:t>
                    </a:r>
                  </a:p>
                </p:txBody>
              </p:sp>
              <p:sp>
                <p:nvSpPr>
                  <p:cNvPr id="79" name="TextBox 78">
                    <a:extLst>
                      <a:ext uri="{FF2B5EF4-FFF2-40B4-BE49-F238E27FC236}">
                        <a16:creationId xmlns:a16="http://schemas.microsoft.com/office/drawing/2014/main" id="{5D619F7C-D580-4751-B018-108BE8C224C1}"/>
                      </a:ext>
                    </a:extLst>
                  </p:cNvPr>
                  <p:cNvSpPr txBox="1"/>
                  <p:nvPr/>
                </p:nvSpPr>
                <p:spPr>
                  <a:xfrm>
                    <a:off x="6490140" y="5439960"/>
                    <a:ext cx="1517595" cy="369332"/>
                  </a:xfrm>
                  <a:prstGeom prst="rect">
                    <a:avLst/>
                  </a:prstGeom>
                  <a:noFill/>
                </p:spPr>
                <p:txBody>
                  <a:bodyPr wrap="square" rtlCol="0">
                    <a:spAutoFit/>
                  </a:bodyPr>
                  <a:lstStyle/>
                  <a:p>
                    <a:r>
                      <a:rPr lang="en-US" sz="1400" dirty="0"/>
                      <a:t>Dropout</a:t>
                    </a:r>
                    <a:r>
                      <a:rPr lang="en-US" dirty="0"/>
                      <a:t> </a:t>
                    </a:r>
                  </a:p>
                </p:txBody>
              </p:sp>
            </p:grpSp>
            <p:grpSp>
              <p:nvGrpSpPr>
                <p:cNvPr id="51" name="Group 50">
                  <a:extLst>
                    <a:ext uri="{FF2B5EF4-FFF2-40B4-BE49-F238E27FC236}">
                      <a16:creationId xmlns:a16="http://schemas.microsoft.com/office/drawing/2014/main" id="{43F85B5A-C158-4A53-96E1-0E14C4DCBB8F}"/>
                    </a:ext>
                  </a:extLst>
                </p:cNvPr>
                <p:cNvGrpSpPr/>
                <p:nvPr/>
              </p:nvGrpSpPr>
              <p:grpSpPr>
                <a:xfrm>
                  <a:off x="7252536" y="623927"/>
                  <a:ext cx="2918160" cy="3448552"/>
                  <a:chOff x="7252535" y="623926"/>
                  <a:chExt cx="2765761" cy="4255713"/>
                </a:xfrm>
              </p:grpSpPr>
              <p:grpSp>
                <p:nvGrpSpPr>
                  <p:cNvPr id="12" name="Group 11">
                    <a:extLst>
                      <a:ext uri="{FF2B5EF4-FFF2-40B4-BE49-F238E27FC236}">
                        <a16:creationId xmlns:a16="http://schemas.microsoft.com/office/drawing/2014/main" id="{B7520878-ABF5-46D0-8A34-2A8C314D117A}"/>
                      </a:ext>
                    </a:extLst>
                  </p:cNvPr>
                  <p:cNvGrpSpPr/>
                  <p:nvPr/>
                </p:nvGrpSpPr>
                <p:grpSpPr>
                  <a:xfrm>
                    <a:off x="7630990" y="623926"/>
                    <a:ext cx="2387306" cy="1692412"/>
                    <a:chOff x="7582783" y="-41822"/>
                    <a:chExt cx="3708659" cy="2648401"/>
                  </a:xfrm>
                </p:grpSpPr>
                <p:grpSp>
                  <p:nvGrpSpPr>
                    <p:cNvPr id="13" name="Group 12">
                      <a:extLst>
                        <a:ext uri="{FF2B5EF4-FFF2-40B4-BE49-F238E27FC236}">
                          <a16:creationId xmlns:a16="http://schemas.microsoft.com/office/drawing/2014/main" id="{CCFE1AF0-F091-474D-AF94-EF495C49ED87}"/>
                        </a:ext>
                      </a:extLst>
                    </p:cNvPr>
                    <p:cNvGrpSpPr/>
                    <p:nvPr/>
                  </p:nvGrpSpPr>
                  <p:grpSpPr>
                    <a:xfrm>
                      <a:off x="8368882" y="-41822"/>
                      <a:ext cx="2922560" cy="1740877"/>
                      <a:chOff x="3734914" y="2231081"/>
                      <a:chExt cx="4149661" cy="1983731"/>
                    </a:xfrm>
                  </p:grpSpPr>
                  <p:pic>
                    <p:nvPicPr>
                      <p:cNvPr id="14" name="Picture 13" descr="A number on a white background&#10;&#10;Description automatically generated">
                        <a:extLst>
                          <a:ext uri="{FF2B5EF4-FFF2-40B4-BE49-F238E27FC236}">
                            <a16:creationId xmlns:a16="http://schemas.microsoft.com/office/drawing/2014/main" id="{960B3552-5243-4832-BEA6-15EB323FDD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6050" y="2231081"/>
                        <a:ext cx="3438525" cy="11144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5" name="Picture 14" descr="A number in a row&#10;&#10;Description automatically generated with medium confidence">
                        <a:extLst>
                          <a:ext uri="{FF2B5EF4-FFF2-40B4-BE49-F238E27FC236}">
                            <a16:creationId xmlns:a16="http://schemas.microsoft.com/office/drawing/2014/main" id="{4DA89F1F-2442-4DA6-A5AB-43872283B6B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90482" y="2569114"/>
                        <a:ext cx="3438525" cy="14192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6" name="Picture 15" descr="A number and numbers on a white background&#10;&#10;Description automatically generated">
                        <a:extLst>
                          <a:ext uri="{FF2B5EF4-FFF2-40B4-BE49-F238E27FC236}">
                            <a16:creationId xmlns:a16="http://schemas.microsoft.com/office/drawing/2014/main" id="{B47B4F94-4DC5-4739-97D0-EE3439B218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34914" y="3052762"/>
                        <a:ext cx="3457575" cy="11620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grpSp>
                  <p:nvGrpSpPr>
                    <p:cNvPr id="17" name="Group 16">
                      <a:extLst>
                        <a:ext uri="{FF2B5EF4-FFF2-40B4-BE49-F238E27FC236}">
                          <a16:creationId xmlns:a16="http://schemas.microsoft.com/office/drawing/2014/main" id="{0C77ACB0-D62D-4083-85CF-8C0913E33CAB}"/>
                        </a:ext>
                      </a:extLst>
                    </p:cNvPr>
                    <p:cNvGrpSpPr/>
                    <p:nvPr/>
                  </p:nvGrpSpPr>
                  <p:grpSpPr>
                    <a:xfrm>
                      <a:off x="7582783" y="865702"/>
                      <a:ext cx="2922560" cy="1740877"/>
                      <a:chOff x="3734914" y="2231081"/>
                      <a:chExt cx="4149661" cy="1983731"/>
                    </a:xfrm>
                  </p:grpSpPr>
                  <p:pic>
                    <p:nvPicPr>
                      <p:cNvPr id="18" name="Picture 17" descr="A number on a white background&#10;&#10;Description automatically generated">
                        <a:extLst>
                          <a:ext uri="{FF2B5EF4-FFF2-40B4-BE49-F238E27FC236}">
                            <a16:creationId xmlns:a16="http://schemas.microsoft.com/office/drawing/2014/main" id="{B45E5E28-5247-4926-8EE8-9B49E77A17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6050" y="2231081"/>
                        <a:ext cx="3438525" cy="11144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9" name="Picture 18" descr="A number in a row&#10;&#10;Description automatically generated with medium confidence">
                        <a:extLst>
                          <a:ext uri="{FF2B5EF4-FFF2-40B4-BE49-F238E27FC236}">
                            <a16:creationId xmlns:a16="http://schemas.microsoft.com/office/drawing/2014/main" id="{23B50B9E-A661-4D37-8BDE-716FA7808DB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90482" y="2569114"/>
                        <a:ext cx="3438525" cy="14192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0" name="Picture 19" descr="A number and numbers on a white background&#10;&#10;Description automatically generated">
                        <a:extLst>
                          <a:ext uri="{FF2B5EF4-FFF2-40B4-BE49-F238E27FC236}">
                            <a16:creationId xmlns:a16="http://schemas.microsoft.com/office/drawing/2014/main" id="{B3E6BCFA-A9CE-4A88-914C-80724331011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34914" y="3052761"/>
                        <a:ext cx="3457576" cy="116205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grpSp>
              <p:grpSp>
                <p:nvGrpSpPr>
                  <p:cNvPr id="31" name="Group 30">
                    <a:extLst>
                      <a:ext uri="{FF2B5EF4-FFF2-40B4-BE49-F238E27FC236}">
                        <a16:creationId xmlns:a16="http://schemas.microsoft.com/office/drawing/2014/main" id="{DB42F247-B5B4-42DB-A848-846AE9349A68}"/>
                      </a:ext>
                    </a:extLst>
                  </p:cNvPr>
                  <p:cNvGrpSpPr/>
                  <p:nvPr/>
                </p:nvGrpSpPr>
                <p:grpSpPr>
                  <a:xfrm rot="5400000" flipV="1">
                    <a:off x="7475323" y="3279733"/>
                    <a:ext cx="1377118" cy="1822693"/>
                    <a:chOff x="7276013" y="3041066"/>
                    <a:chExt cx="1613897" cy="1736685"/>
                  </a:xfrm>
                </p:grpSpPr>
                <p:grpSp>
                  <p:nvGrpSpPr>
                    <p:cNvPr id="30" name="Group 29">
                      <a:extLst>
                        <a:ext uri="{FF2B5EF4-FFF2-40B4-BE49-F238E27FC236}">
                          <a16:creationId xmlns:a16="http://schemas.microsoft.com/office/drawing/2014/main" id="{52D15715-79A5-4290-9D8A-AE68A3427421}"/>
                        </a:ext>
                      </a:extLst>
                    </p:cNvPr>
                    <p:cNvGrpSpPr/>
                    <p:nvPr/>
                  </p:nvGrpSpPr>
                  <p:grpSpPr>
                    <a:xfrm>
                      <a:off x="7276013" y="3277154"/>
                      <a:ext cx="1183398" cy="1500597"/>
                      <a:chOff x="7276013" y="3277154"/>
                      <a:chExt cx="1183398" cy="1500597"/>
                    </a:xfrm>
                  </p:grpSpPr>
                  <p:pic>
                    <p:nvPicPr>
                      <p:cNvPr id="1030" name="Picture 6" descr="Factorized Convolutional Neural Networks">
                        <a:extLst>
                          <a:ext uri="{FF2B5EF4-FFF2-40B4-BE49-F238E27FC236}">
                            <a16:creationId xmlns:a16="http://schemas.microsoft.com/office/drawing/2014/main" id="{FA8F911A-BE25-4B4C-972B-994126F4464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276013" y="3404160"/>
                        <a:ext cx="914062" cy="137359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32" name="Picture 8" descr="Factorized Convolutional Neural Networks">
                        <a:extLst>
                          <a:ext uri="{FF2B5EF4-FFF2-40B4-BE49-F238E27FC236}">
                            <a16:creationId xmlns:a16="http://schemas.microsoft.com/office/drawing/2014/main" id="{188FF142-2835-4995-8EE1-1FAE2D02D31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489128" y="3277154"/>
                        <a:ext cx="970283" cy="14580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grpSp>
                <p:grpSp>
                  <p:nvGrpSpPr>
                    <p:cNvPr id="35" name="Group 34">
                      <a:extLst>
                        <a:ext uri="{FF2B5EF4-FFF2-40B4-BE49-F238E27FC236}">
                          <a16:creationId xmlns:a16="http://schemas.microsoft.com/office/drawing/2014/main" id="{4B36EE0D-4E9F-4873-9AC8-ECAB5BEB985F}"/>
                        </a:ext>
                      </a:extLst>
                    </p:cNvPr>
                    <p:cNvGrpSpPr/>
                    <p:nvPr/>
                  </p:nvGrpSpPr>
                  <p:grpSpPr>
                    <a:xfrm>
                      <a:off x="7706512" y="3041066"/>
                      <a:ext cx="1183398" cy="1500597"/>
                      <a:chOff x="7276013" y="3277154"/>
                      <a:chExt cx="1183398" cy="1500597"/>
                    </a:xfrm>
                  </p:grpSpPr>
                  <p:pic>
                    <p:nvPicPr>
                      <p:cNvPr id="36" name="Picture 6" descr="Factorized Convolutional Neural Networks">
                        <a:extLst>
                          <a:ext uri="{FF2B5EF4-FFF2-40B4-BE49-F238E27FC236}">
                            <a16:creationId xmlns:a16="http://schemas.microsoft.com/office/drawing/2014/main" id="{40189168-664D-437B-A55D-A9D680D1D41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276013" y="3404160"/>
                        <a:ext cx="914062" cy="137359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37" name="Picture 8" descr="Factorized Convolutional Neural Networks">
                        <a:extLst>
                          <a:ext uri="{FF2B5EF4-FFF2-40B4-BE49-F238E27FC236}">
                            <a16:creationId xmlns:a16="http://schemas.microsoft.com/office/drawing/2014/main" id="{1F19FF83-22A6-419E-B0C8-FFCC1AB16D7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489128" y="3277154"/>
                        <a:ext cx="970283" cy="14580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grpSp>
              </p:grpSp>
              <p:cxnSp>
                <p:nvCxnSpPr>
                  <p:cNvPr id="33" name="Straight Connector 32">
                    <a:extLst>
                      <a:ext uri="{FF2B5EF4-FFF2-40B4-BE49-F238E27FC236}">
                        <a16:creationId xmlns:a16="http://schemas.microsoft.com/office/drawing/2014/main" id="{40373166-2D4F-442E-B3EB-C0FAE2A713B6}"/>
                      </a:ext>
                    </a:extLst>
                  </p:cNvPr>
                  <p:cNvCxnSpPr/>
                  <p:nvPr/>
                </p:nvCxnSpPr>
                <p:spPr>
                  <a:xfrm>
                    <a:off x="7622353" y="2316338"/>
                    <a:ext cx="178474" cy="1191364"/>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B0322AE-27CD-4BE1-8A32-DDEAF04EE486}"/>
                      </a:ext>
                    </a:extLst>
                  </p:cNvPr>
                  <p:cNvCxnSpPr>
                    <a:cxnSpLocks/>
                  </p:cNvCxnSpPr>
                  <p:nvPr/>
                </p:nvCxnSpPr>
                <p:spPr>
                  <a:xfrm flipH="1">
                    <a:off x="8874759" y="2333869"/>
                    <a:ext cx="315116" cy="1133579"/>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D7C6424-7131-414A-920C-375267AC6D02}"/>
                      </a:ext>
                    </a:extLst>
                  </p:cNvPr>
                  <p:cNvCxnSpPr/>
                  <p:nvPr/>
                </p:nvCxnSpPr>
                <p:spPr>
                  <a:xfrm>
                    <a:off x="7630990" y="1637028"/>
                    <a:ext cx="314921" cy="181445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55A71FA-E174-4ADC-A717-23B75DF85E8D}"/>
                      </a:ext>
                    </a:extLst>
                  </p:cNvPr>
                  <p:cNvCxnSpPr>
                    <a:cxnSpLocks/>
                  </p:cNvCxnSpPr>
                  <p:nvPr/>
                </p:nvCxnSpPr>
                <p:spPr>
                  <a:xfrm flipH="1">
                    <a:off x="8723236" y="1644466"/>
                    <a:ext cx="475276" cy="1822982"/>
                  </a:xfrm>
                  <a:prstGeom prst="line">
                    <a:avLst/>
                  </a:prstGeom>
                </p:spPr>
                <p:style>
                  <a:lnRef idx="1">
                    <a:schemeClr val="accent1"/>
                  </a:lnRef>
                  <a:fillRef idx="0">
                    <a:schemeClr val="accent1"/>
                  </a:fillRef>
                  <a:effectRef idx="0">
                    <a:schemeClr val="accent1"/>
                  </a:effectRef>
                  <a:fontRef idx="minor">
                    <a:schemeClr val="tx1"/>
                  </a:fontRef>
                </p:style>
              </p:cxnSp>
            </p:grpSp>
          </p:grpSp>
          <p:sp>
            <p:nvSpPr>
              <p:cNvPr id="29" name="Rectangle 28">
                <a:extLst>
                  <a:ext uri="{FF2B5EF4-FFF2-40B4-BE49-F238E27FC236}">
                    <a16:creationId xmlns:a16="http://schemas.microsoft.com/office/drawing/2014/main" id="{408CB9CB-8790-4D13-9B40-EBBB9A2C2D41}"/>
                  </a:ext>
                </a:extLst>
              </p:cNvPr>
              <p:cNvSpPr/>
              <p:nvPr/>
            </p:nvSpPr>
            <p:spPr>
              <a:xfrm>
                <a:off x="7630990" y="1462473"/>
                <a:ext cx="1674750" cy="547079"/>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9" name="TextBox 88">
              <a:extLst>
                <a:ext uri="{FF2B5EF4-FFF2-40B4-BE49-F238E27FC236}">
                  <a16:creationId xmlns:a16="http://schemas.microsoft.com/office/drawing/2014/main" id="{165D448C-43E7-40D2-BDEB-802466459319}"/>
                </a:ext>
              </a:extLst>
            </p:cNvPr>
            <p:cNvSpPr txBox="1"/>
            <p:nvPr/>
          </p:nvSpPr>
          <p:spPr>
            <a:xfrm>
              <a:off x="5350605" y="5485448"/>
              <a:ext cx="1082994" cy="281231"/>
            </a:xfrm>
            <a:prstGeom prst="rect">
              <a:avLst/>
            </a:prstGeom>
            <a:noFill/>
          </p:spPr>
          <p:txBody>
            <a:bodyPr wrap="square">
              <a:spAutoFit/>
            </a:bodyPr>
            <a:lstStyle/>
            <a:p>
              <a:pPr marL="0" marR="0">
                <a:lnSpc>
                  <a:spcPct val="107000"/>
                </a:lnSpc>
                <a:spcBef>
                  <a:spcPts val="0"/>
                </a:spcBef>
                <a:spcAft>
                  <a:spcPts val="800"/>
                </a:spcAft>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Feature Map:</a:t>
              </a:r>
            </a:p>
          </p:txBody>
        </p:sp>
        <p:grpSp>
          <p:nvGrpSpPr>
            <p:cNvPr id="87" name="Group 86">
              <a:extLst>
                <a:ext uri="{FF2B5EF4-FFF2-40B4-BE49-F238E27FC236}">
                  <a16:creationId xmlns:a16="http://schemas.microsoft.com/office/drawing/2014/main" id="{234B7F1D-3B91-492A-B020-720261AF6125}"/>
                </a:ext>
              </a:extLst>
            </p:cNvPr>
            <p:cNvGrpSpPr/>
            <p:nvPr/>
          </p:nvGrpSpPr>
          <p:grpSpPr>
            <a:xfrm>
              <a:off x="4314334" y="3630763"/>
              <a:ext cx="2833269" cy="1546301"/>
              <a:chOff x="4314334" y="3630763"/>
              <a:chExt cx="2833269" cy="1546301"/>
            </a:xfrm>
          </p:grpSpPr>
          <p:grpSp>
            <p:nvGrpSpPr>
              <p:cNvPr id="95" name="Group 94">
                <a:extLst>
                  <a:ext uri="{FF2B5EF4-FFF2-40B4-BE49-F238E27FC236}">
                    <a16:creationId xmlns:a16="http://schemas.microsoft.com/office/drawing/2014/main" id="{EC50928B-0F1F-4AB1-9F46-7E99A3E51D61}"/>
                  </a:ext>
                </a:extLst>
              </p:cNvPr>
              <p:cNvGrpSpPr/>
              <p:nvPr/>
            </p:nvGrpSpPr>
            <p:grpSpPr>
              <a:xfrm>
                <a:off x="4314334" y="3630763"/>
                <a:ext cx="2463484" cy="1199026"/>
                <a:chOff x="891777" y="3240908"/>
                <a:chExt cx="3052159" cy="1507786"/>
              </a:xfrm>
            </p:grpSpPr>
            <p:pic>
              <p:nvPicPr>
                <p:cNvPr id="96" name="Picture 95">
                  <a:extLst>
                    <a:ext uri="{FF2B5EF4-FFF2-40B4-BE49-F238E27FC236}">
                      <a16:creationId xmlns:a16="http://schemas.microsoft.com/office/drawing/2014/main" id="{BF0B0EC0-C917-40EF-891D-40E13E04F749}"/>
                    </a:ext>
                  </a:extLst>
                </p:cNvPr>
                <p:cNvPicPr>
                  <a:picLocks noChangeAspect="1"/>
                </p:cNvPicPr>
                <p:nvPr/>
              </p:nvPicPr>
              <p:blipFill>
                <a:blip r:embed="rId9"/>
                <a:stretch>
                  <a:fillRect/>
                </a:stretch>
              </p:blipFill>
              <p:spPr>
                <a:xfrm>
                  <a:off x="891777" y="3240908"/>
                  <a:ext cx="2747359" cy="120298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7" name="Picture 96">
                  <a:extLst>
                    <a:ext uri="{FF2B5EF4-FFF2-40B4-BE49-F238E27FC236}">
                      <a16:creationId xmlns:a16="http://schemas.microsoft.com/office/drawing/2014/main" id="{56B34323-263D-4868-8DD6-94A01FC7E109}"/>
                    </a:ext>
                  </a:extLst>
                </p:cNvPr>
                <p:cNvPicPr>
                  <a:picLocks noChangeAspect="1"/>
                </p:cNvPicPr>
                <p:nvPr/>
              </p:nvPicPr>
              <p:blipFill>
                <a:blip r:embed="rId9"/>
                <a:stretch>
                  <a:fillRect/>
                </a:stretch>
              </p:blipFill>
              <p:spPr>
                <a:xfrm>
                  <a:off x="1044177" y="3393308"/>
                  <a:ext cx="2747359" cy="120298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8" name="Picture 97">
                  <a:extLst>
                    <a:ext uri="{FF2B5EF4-FFF2-40B4-BE49-F238E27FC236}">
                      <a16:creationId xmlns:a16="http://schemas.microsoft.com/office/drawing/2014/main" id="{805134AC-5064-4871-9DC6-44F4C259FCBE}"/>
                    </a:ext>
                  </a:extLst>
                </p:cNvPr>
                <p:cNvPicPr>
                  <a:picLocks noChangeAspect="1"/>
                </p:cNvPicPr>
                <p:nvPr/>
              </p:nvPicPr>
              <p:blipFill>
                <a:blip r:embed="rId9"/>
                <a:stretch>
                  <a:fillRect/>
                </a:stretch>
              </p:blipFill>
              <p:spPr>
                <a:xfrm>
                  <a:off x="1196577" y="3545708"/>
                  <a:ext cx="2747359" cy="120298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grpSp>
            <p:nvGrpSpPr>
              <p:cNvPr id="84" name="Group 83">
                <a:extLst>
                  <a:ext uri="{FF2B5EF4-FFF2-40B4-BE49-F238E27FC236}">
                    <a16:creationId xmlns:a16="http://schemas.microsoft.com/office/drawing/2014/main" id="{467730EC-797B-4453-B8B3-5F29B8A2D6B3}"/>
                  </a:ext>
                </a:extLst>
              </p:cNvPr>
              <p:cNvGrpSpPr/>
              <p:nvPr/>
            </p:nvGrpSpPr>
            <p:grpSpPr>
              <a:xfrm>
                <a:off x="4684119" y="3978038"/>
                <a:ext cx="2463484" cy="1199026"/>
                <a:chOff x="891777" y="3240908"/>
                <a:chExt cx="3052159" cy="1507786"/>
              </a:xfrm>
            </p:grpSpPr>
            <p:pic>
              <p:nvPicPr>
                <p:cNvPr id="83" name="Picture 82">
                  <a:extLst>
                    <a:ext uri="{FF2B5EF4-FFF2-40B4-BE49-F238E27FC236}">
                      <a16:creationId xmlns:a16="http://schemas.microsoft.com/office/drawing/2014/main" id="{910F14A1-3528-4F88-B616-19D2A96813BA}"/>
                    </a:ext>
                  </a:extLst>
                </p:cNvPr>
                <p:cNvPicPr>
                  <a:picLocks noChangeAspect="1"/>
                </p:cNvPicPr>
                <p:nvPr/>
              </p:nvPicPr>
              <p:blipFill>
                <a:blip r:embed="rId9"/>
                <a:stretch>
                  <a:fillRect/>
                </a:stretch>
              </p:blipFill>
              <p:spPr>
                <a:xfrm>
                  <a:off x="891777" y="3240908"/>
                  <a:ext cx="2747359" cy="120298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2" name="Picture 91">
                  <a:extLst>
                    <a:ext uri="{FF2B5EF4-FFF2-40B4-BE49-F238E27FC236}">
                      <a16:creationId xmlns:a16="http://schemas.microsoft.com/office/drawing/2014/main" id="{760D46AE-98A1-46EA-9F40-07E879E45093}"/>
                    </a:ext>
                  </a:extLst>
                </p:cNvPr>
                <p:cNvPicPr>
                  <a:picLocks noChangeAspect="1"/>
                </p:cNvPicPr>
                <p:nvPr/>
              </p:nvPicPr>
              <p:blipFill>
                <a:blip r:embed="rId9"/>
                <a:stretch>
                  <a:fillRect/>
                </a:stretch>
              </p:blipFill>
              <p:spPr>
                <a:xfrm>
                  <a:off x="1044177" y="3393308"/>
                  <a:ext cx="2747359" cy="120298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3" name="Picture 92">
                  <a:extLst>
                    <a:ext uri="{FF2B5EF4-FFF2-40B4-BE49-F238E27FC236}">
                      <a16:creationId xmlns:a16="http://schemas.microsoft.com/office/drawing/2014/main" id="{41481E33-17FB-4DE8-B51C-29ACB0E04F4B}"/>
                    </a:ext>
                  </a:extLst>
                </p:cNvPr>
                <p:cNvPicPr>
                  <a:picLocks noChangeAspect="1"/>
                </p:cNvPicPr>
                <p:nvPr/>
              </p:nvPicPr>
              <p:blipFill>
                <a:blip r:embed="rId9"/>
                <a:stretch>
                  <a:fillRect/>
                </a:stretch>
              </p:blipFill>
              <p:spPr>
                <a:xfrm>
                  <a:off x="1196577" y="3545708"/>
                  <a:ext cx="2747359" cy="120298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grpSp>
        <p:grpSp>
          <p:nvGrpSpPr>
            <p:cNvPr id="101" name="Group 100">
              <a:extLst>
                <a:ext uri="{FF2B5EF4-FFF2-40B4-BE49-F238E27FC236}">
                  <a16:creationId xmlns:a16="http://schemas.microsoft.com/office/drawing/2014/main" id="{6128FC79-3BAD-435B-B80A-FD35B0979385}"/>
                </a:ext>
              </a:extLst>
            </p:cNvPr>
            <p:cNvGrpSpPr/>
            <p:nvPr/>
          </p:nvGrpSpPr>
          <p:grpSpPr>
            <a:xfrm>
              <a:off x="3142352" y="4577551"/>
              <a:ext cx="1778357" cy="1071236"/>
              <a:chOff x="3142352" y="4577551"/>
              <a:chExt cx="1778357" cy="1071236"/>
            </a:xfrm>
          </p:grpSpPr>
          <p:cxnSp>
            <p:nvCxnSpPr>
              <p:cNvPr id="90" name="Straight Connector 89">
                <a:extLst>
                  <a:ext uri="{FF2B5EF4-FFF2-40B4-BE49-F238E27FC236}">
                    <a16:creationId xmlns:a16="http://schemas.microsoft.com/office/drawing/2014/main" id="{5E6FB54E-FAF5-4635-AD1F-E11478815B61}"/>
                  </a:ext>
                </a:extLst>
              </p:cNvPr>
              <p:cNvCxnSpPr>
                <a:stCxn id="92" idx="1"/>
              </p:cNvCxnSpPr>
              <p:nvPr/>
            </p:nvCxnSpPr>
            <p:spPr>
              <a:xfrm flipH="1">
                <a:off x="3960423" y="4577551"/>
                <a:ext cx="846702" cy="693783"/>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5CBDC54-3977-4E08-B9D4-65C0928F37E8}"/>
                  </a:ext>
                </a:extLst>
              </p:cNvPr>
              <p:cNvCxnSpPr/>
              <p:nvPr/>
            </p:nvCxnSpPr>
            <p:spPr>
              <a:xfrm flipV="1">
                <a:off x="3980045" y="4983636"/>
                <a:ext cx="940664" cy="407816"/>
              </a:xfrm>
              <a:prstGeom prst="line">
                <a:avLst/>
              </a:prstGeom>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DF728ED5-FBD9-4C0D-B5B7-34461CECF684}"/>
                  </a:ext>
                </a:extLst>
              </p:cNvPr>
              <p:cNvSpPr txBox="1"/>
              <p:nvPr/>
            </p:nvSpPr>
            <p:spPr>
              <a:xfrm>
                <a:off x="3142352" y="5279455"/>
                <a:ext cx="818071" cy="369332"/>
              </a:xfrm>
              <a:prstGeom prst="rect">
                <a:avLst/>
              </a:prstGeom>
              <a:solidFill>
                <a:schemeClr val="bg1">
                  <a:lumMod val="85000"/>
                </a:schemeClr>
              </a:solidFill>
            </p:spPr>
            <p:txBody>
              <a:bodyPr wrap="square" rtlCol="0">
                <a:spAutoFit/>
              </a:bodyPr>
              <a:lstStyle/>
              <a:p>
                <a:pPr algn="ctr"/>
                <a:r>
                  <a:rPr lang="en-US" dirty="0"/>
                  <a:t>LSTM</a:t>
                </a:r>
              </a:p>
            </p:txBody>
          </p:sp>
        </p:grpSp>
        <p:grpSp>
          <p:nvGrpSpPr>
            <p:cNvPr id="107" name="Group 106">
              <a:extLst>
                <a:ext uri="{FF2B5EF4-FFF2-40B4-BE49-F238E27FC236}">
                  <a16:creationId xmlns:a16="http://schemas.microsoft.com/office/drawing/2014/main" id="{754BF259-0259-4705-A225-C8DB1F372564}"/>
                </a:ext>
              </a:extLst>
            </p:cNvPr>
            <p:cNvGrpSpPr/>
            <p:nvPr/>
          </p:nvGrpSpPr>
          <p:grpSpPr>
            <a:xfrm>
              <a:off x="2885431" y="4200098"/>
              <a:ext cx="1778357" cy="1071236"/>
              <a:chOff x="3142352" y="4577551"/>
              <a:chExt cx="1778357" cy="1071236"/>
            </a:xfrm>
          </p:grpSpPr>
          <p:cxnSp>
            <p:nvCxnSpPr>
              <p:cNvPr id="108" name="Straight Connector 107">
                <a:extLst>
                  <a:ext uri="{FF2B5EF4-FFF2-40B4-BE49-F238E27FC236}">
                    <a16:creationId xmlns:a16="http://schemas.microsoft.com/office/drawing/2014/main" id="{F7A1E3C5-2C28-4305-AB19-BF32F8A249AD}"/>
                  </a:ext>
                </a:extLst>
              </p:cNvPr>
              <p:cNvCxnSpPr/>
              <p:nvPr/>
            </p:nvCxnSpPr>
            <p:spPr>
              <a:xfrm flipH="1">
                <a:off x="3960423" y="4577551"/>
                <a:ext cx="846702" cy="69378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BF6543D-4ADB-4170-B94C-92C6AF671083}"/>
                  </a:ext>
                </a:extLst>
              </p:cNvPr>
              <p:cNvCxnSpPr/>
              <p:nvPr/>
            </p:nvCxnSpPr>
            <p:spPr>
              <a:xfrm flipV="1">
                <a:off x="3980045" y="4983636"/>
                <a:ext cx="940664" cy="407816"/>
              </a:xfrm>
              <a:prstGeom prst="line">
                <a:avLst/>
              </a:prstGeom>
            </p:spPr>
            <p:style>
              <a:lnRef idx="1">
                <a:schemeClr val="accent1"/>
              </a:lnRef>
              <a:fillRef idx="0">
                <a:schemeClr val="accent1"/>
              </a:fillRef>
              <a:effectRef idx="0">
                <a:schemeClr val="accent1"/>
              </a:effectRef>
              <a:fontRef idx="minor">
                <a:schemeClr val="tx1"/>
              </a:fontRef>
            </p:style>
          </p:cxnSp>
          <p:sp>
            <p:nvSpPr>
              <p:cNvPr id="110" name="TextBox 109">
                <a:extLst>
                  <a:ext uri="{FF2B5EF4-FFF2-40B4-BE49-F238E27FC236}">
                    <a16:creationId xmlns:a16="http://schemas.microsoft.com/office/drawing/2014/main" id="{A385A8B9-4112-4DDC-B8C7-D91068561F6B}"/>
                  </a:ext>
                </a:extLst>
              </p:cNvPr>
              <p:cNvSpPr txBox="1"/>
              <p:nvPr/>
            </p:nvSpPr>
            <p:spPr>
              <a:xfrm>
                <a:off x="3142352" y="5279455"/>
                <a:ext cx="818071" cy="369332"/>
              </a:xfrm>
              <a:prstGeom prst="rect">
                <a:avLst/>
              </a:prstGeom>
              <a:solidFill>
                <a:schemeClr val="bg1">
                  <a:lumMod val="85000"/>
                </a:schemeClr>
              </a:solidFill>
            </p:spPr>
            <p:txBody>
              <a:bodyPr wrap="square" rtlCol="0">
                <a:spAutoFit/>
              </a:bodyPr>
              <a:lstStyle/>
              <a:p>
                <a:pPr algn="ctr"/>
                <a:r>
                  <a:rPr lang="en-US" dirty="0"/>
                  <a:t>LSTM</a:t>
                </a:r>
              </a:p>
            </p:txBody>
          </p:sp>
        </p:grpSp>
        <p:grpSp>
          <p:nvGrpSpPr>
            <p:cNvPr id="111" name="Group 110">
              <a:extLst>
                <a:ext uri="{FF2B5EF4-FFF2-40B4-BE49-F238E27FC236}">
                  <a16:creationId xmlns:a16="http://schemas.microsoft.com/office/drawing/2014/main" id="{7CBCEFDF-6A75-4533-9C49-E9DFDBE35BC9}"/>
                </a:ext>
              </a:extLst>
            </p:cNvPr>
            <p:cNvGrpSpPr/>
            <p:nvPr/>
          </p:nvGrpSpPr>
          <p:grpSpPr>
            <a:xfrm>
              <a:off x="2653416" y="3817670"/>
              <a:ext cx="1778357" cy="1071236"/>
              <a:chOff x="3142352" y="4577551"/>
              <a:chExt cx="1778357" cy="1071236"/>
            </a:xfrm>
          </p:grpSpPr>
          <p:cxnSp>
            <p:nvCxnSpPr>
              <p:cNvPr id="112" name="Straight Connector 111">
                <a:extLst>
                  <a:ext uri="{FF2B5EF4-FFF2-40B4-BE49-F238E27FC236}">
                    <a16:creationId xmlns:a16="http://schemas.microsoft.com/office/drawing/2014/main" id="{5869BC2B-C109-4164-9626-474CF080C065}"/>
                  </a:ext>
                </a:extLst>
              </p:cNvPr>
              <p:cNvCxnSpPr/>
              <p:nvPr/>
            </p:nvCxnSpPr>
            <p:spPr>
              <a:xfrm flipH="1">
                <a:off x="3960423" y="4577551"/>
                <a:ext cx="846702" cy="69378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1E62936E-BBA2-4781-9B19-495B281BFDBB}"/>
                  </a:ext>
                </a:extLst>
              </p:cNvPr>
              <p:cNvCxnSpPr/>
              <p:nvPr/>
            </p:nvCxnSpPr>
            <p:spPr>
              <a:xfrm flipV="1">
                <a:off x="3980045" y="4983636"/>
                <a:ext cx="940664" cy="407816"/>
              </a:xfrm>
              <a:prstGeom prst="line">
                <a:avLst/>
              </a:prstGeom>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0AC777D4-1442-4B53-BCC1-3FCC36373FEB}"/>
                  </a:ext>
                </a:extLst>
              </p:cNvPr>
              <p:cNvSpPr txBox="1"/>
              <p:nvPr/>
            </p:nvSpPr>
            <p:spPr>
              <a:xfrm>
                <a:off x="3142352" y="5279455"/>
                <a:ext cx="818071" cy="369332"/>
              </a:xfrm>
              <a:prstGeom prst="rect">
                <a:avLst/>
              </a:prstGeom>
              <a:solidFill>
                <a:schemeClr val="bg1">
                  <a:lumMod val="85000"/>
                </a:schemeClr>
              </a:solidFill>
            </p:spPr>
            <p:txBody>
              <a:bodyPr wrap="square" rtlCol="0">
                <a:spAutoFit/>
              </a:bodyPr>
              <a:lstStyle/>
              <a:p>
                <a:pPr algn="ctr"/>
                <a:r>
                  <a:rPr lang="en-US" dirty="0"/>
                  <a:t>LSTM</a:t>
                </a:r>
              </a:p>
            </p:txBody>
          </p:sp>
        </p:grpSp>
        <p:cxnSp>
          <p:nvCxnSpPr>
            <p:cNvPr id="103" name="Straight Connector 102">
              <a:extLst>
                <a:ext uri="{FF2B5EF4-FFF2-40B4-BE49-F238E27FC236}">
                  <a16:creationId xmlns:a16="http://schemas.microsoft.com/office/drawing/2014/main" id="{FEE6772B-B8C9-423F-9F63-61FEA5A59E50}"/>
                </a:ext>
              </a:extLst>
            </p:cNvPr>
            <p:cNvCxnSpPr>
              <a:cxnSpLocks/>
            </p:cNvCxnSpPr>
            <p:nvPr/>
          </p:nvCxnSpPr>
          <p:spPr>
            <a:xfrm>
              <a:off x="3450110" y="4705366"/>
              <a:ext cx="182777" cy="18354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4" name="TextBox 123">
              <a:extLst>
                <a:ext uri="{FF2B5EF4-FFF2-40B4-BE49-F238E27FC236}">
                  <a16:creationId xmlns:a16="http://schemas.microsoft.com/office/drawing/2014/main" id="{1B214907-1D45-4B77-BBBD-113EBECE1F2D}"/>
                </a:ext>
              </a:extLst>
            </p:cNvPr>
            <p:cNvSpPr txBox="1"/>
            <p:nvPr/>
          </p:nvSpPr>
          <p:spPr>
            <a:xfrm>
              <a:off x="3294526" y="5372202"/>
              <a:ext cx="818071" cy="369332"/>
            </a:xfrm>
            <a:prstGeom prst="rect">
              <a:avLst/>
            </a:prstGeom>
            <a:solidFill>
              <a:schemeClr val="bg1">
                <a:lumMod val="85000"/>
              </a:schemeClr>
            </a:solidFill>
          </p:spPr>
          <p:txBody>
            <a:bodyPr wrap="square" rtlCol="0">
              <a:spAutoFit/>
            </a:bodyPr>
            <a:lstStyle/>
            <a:p>
              <a:pPr algn="ctr"/>
              <a:r>
                <a:rPr lang="en-US" dirty="0"/>
                <a:t>LSTM</a:t>
              </a:r>
            </a:p>
          </p:txBody>
        </p:sp>
        <p:grpSp>
          <p:nvGrpSpPr>
            <p:cNvPr id="2" name="Group 1">
              <a:extLst>
                <a:ext uri="{FF2B5EF4-FFF2-40B4-BE49-F238E27FC236}">
                  <a16:creationId xmlns:a16="http://schemas.microsoft.com/office/drawing/2014/main" id="{C5330EA3-9BF5-4ABD-B32D-6FFF773085BD}"/>
                </a:ext>
              </a:extLst>
            </p:cNvPr>
            <p:cNvGrpSpPr/>
            <p:nvPr/>
          </p:nvGrpSpPr>
          <p:grpSpPr>
            <a:xfrm>
              <a:off x="1003740" y="3630763"/>
              <a:ext cx="1330500" cy="2641607"/>
              <a:chOff x="1003740" y="3630763"/>
              <a:chExt cx="1330500" cy="2641607"/>
            </a:xfrm>
          </p:grpSpPr>
          <p:sp>
            <p:nvSpPr>
              <p:cNvPr id="1040" name="Rectangle 1039">
                <a:extLst>
                  <a:ext uri="{FF2B5EF4-FFF2-40B4-BE49-F238E27FC236}">
                    <a16:creationId xmlns:a16="http://schemas.microsoft.com/office/drawing/2014/main" id="{BA418124-C2CB-4F0A-9679-6F1312D957AA}"/>
                  </a:ext>
                </a:extLst>
              </p:cNvPr>
              <p:cNvSpPr/>
              <p:nvPr/>
            </p:nvSpPr>
            <p:spPr>
              <a:xfrm>
                <a:off x="1003740" y="3630763"/>
                <a:ext cx="1330500" cy="2641607"/>
              </a:xfrm>
              <a:prstGeom prst="rect">
                <a:avLst/>
              </a:prstGeom>
              <a:solidFill>
                <a:srgbClr val="8BAD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TextBox 126">
                <a:extLst>
                  <a:ext uri="{FF2B5EF4-FFF2-40B4-BE49-F238E27FC236}">
                    <a16:creationId xmlns:a16="http://schemas.microsoft.com/office/drawing/2014/main" id="{86C4593A-3C06-4A94-8586-2442EDF8E1FD}"/>
                  </a:ext>
                </a:extLst>
              </p:cNvPr>
              <p:cNvSpPr txBox="1"/>
              <p:nvPr/>
            </p:nvSpPr>
            <p:spPr>
              <a:xfrm>
                <a:off x="1181952" y="5638675"/>
                <a:ext cx="1003967" cy="369332"/>
              </a:xfrm>
              <a:prstGeom prst="rect">
                <a:avLst/>
              </a:prstGeom>
              <a:solidFill>
                <a:schemeClr val="bg1">
                  <a:lumMod val="85000"/>
                </a:schemeClr>
              </a:solidFill>
            </p:spPr>
            <p:txBody>
              <a:bodyPr wrap="square" rtlCol="0">
                <a:spAutoFit/>
              </a:bodyPr>
              <a:lstStyle/>
              <a:p>
                <a:pPr algn="ctr"/>
                <a:r>
                  <a:rPr lang="en-US" dirty="0"/>
                  <a:t>Action1</a:t>
                </a:r>
              </a:p>
            </p:txBody>
          </p:sp>
          <p:sp>
            <p:nvSpPr>
              <p:cNvPr id="128" name="TextBox 127">
                <a:extLst>
                  <a:ext uri="{FF2B5EF4-FFF2-40B4-BE49-F238E27FC236}">
                    <a16:creationId xmlns:a16="http://schemas.microsoft.com/office/drawing/2014/main" id="{16FA5913-361A-4D5C-980B-3A1FFA150014}"/>
                  </a:ext>
                </a:extLst>
              </p:cNvPr>
              <p:cNvSpPr txBox="1"/>
              <p:nvPr/>
            </p:nvSpPr>
            <p:spPr>
              <a:xfrm>
                <a:off x="1175454" y="5125098"/>
                <a:ext cx="1003967" cy="369332"/>
              </a:xfrm>
              <a:prstGeom prst="rect">
                <a:avLst/>
              </a:prstGeom>
              <a:solidFill>
                <a:schemeClr val="bg1">
                  <a:lumMod val="85000"/>
                </a:schemeClr>
              </a:solidFill>
            </p:spPr>
            <p:txBody>
              <a:bodyPr wrap="square" rtlCol="0">
                <a:spAutoFit/>
              </a:bodyPr>
              <a:lstStyle/>
              <a:p>
                <a:pPr algn="ctr"/>
                <a:r>
                  <a:rPr lang="en-US" dirty="0"/>
                  <a:t>Action2</a:t>
                </a:r>
              </a:p>
            </p:txBody>
          </p:sp>
          <p:sp>
            <p:nvSpPr>
              <p:cNvPr id="129" name="TextBox 128">
                <a:extLst>
                  <a:ext uri="{FF2B5EF4-FFF2-40B4-BE49-F238E27FC236}">
                    <a16:creationId xmlns:a16="http://schemas.microsoft.com/office/drawing/2014/main" id="{426B32A4-35FB-4866-84C3-D26C56F739BD}"/>
                  </a:ext>
                </a:extLst>
              </p:cNvPr>
              <p:cNvSpPr txBox="1"/>
              <p:nvPr/>
            </p:nvSpPr>
            <p:spPr>
              <a:xfrm>
                <a:off x="1207593" y="4656359"/>
                <a:ext cx="1003967" cy="369332"/>
              </a:xfrm>
              <a:prstGeom prst="rect">
                <a:avLst/>
              </a:prstGeom>
              <a:solidFill>
                <a:schemeClr val="bg1">
                  <a:lumMod val="85000"/>
                </a:schemeClr>
              </a:solidFill>
            </p:spPr>
            <p:txBody>
              <a:bodyPr wrap="square" rtlCol="0">
                <a:spAutoFit/>
              </a:bodyPr>
              <a:lstStyle/>
              <a:p>
                <a:pPr algn="ctr"/>
                <a:r>
                  <a:rPr lang="en-US" dirty="0"/>
                  <a:t>Action3</a:t>
                </a:r>
              </a:p>
            </p:txBody>
          </p:sp>
          <p:sp>
            <p:nvSpPr>
              <p:cNvPr id="130" name="TextBox 129">
                <a:extLst>
                  <a:ext uri="{FF2B5EF4-FFF2-40B4-BE49-F238E27FC236}">
                    <a16:creationId xmlns:a16="http://schemas.microsoft.com/office/drawing/2014/main" id="{50DE1DA1-18C7-400C-90B8-623B8D6CB46B}"/>
                  </a:ext>
                </a:extLst>
              </p:cNvPr>
              <p:cNvSpPr txBox="1"/>
              <p:nvPr/>
            </p:nvSpPr>
            <p:spPr>
              <a:xfrm>
                <a:off x="1136293" y="3858709"/>
                <a:ext cx="1114263" cy="369332"/>
              </a:xfrm>
              <a:prstGeom prst="rect">
                <a:avLst/>
              </a:prstGeom>
              <a:solidFill>
                <a:schemeClr val="bg1">
                  <a:lumMod val="85000"/>
                </a:schemeClr>
              </a:solidFill>
            </p:spPr>
            <p:txBody>
              <a:bodyPr wrap="square" rtlCol="0">
                <a:spAutoFit/>
              </a:bodyPr>
              <a:lstStyle/>
              <a:p>
                <a:pPr algn="ctr"/>
                <a:r>
                  <a:rPr lang="en-US" dirty="0"/>
                  <a:t>Action ’n’</a:t>
                </a:r>
              </a:p>
            </p:txBody>
          </p:sp>
        </p:grpSp>
        <p:cxnSp>
          <p:nvCxnSpPr>
            <p:cNvPr id="123" name="Straight Arrow Connector 122">
              <a:extLst>
                <a:ext uri="{FF2B5EF4-FFF2-40B4-BE49-F238E27FC236}">
                  <a16:creationId xmlns:a16="http://schemas.microsoft.com/office/drawing/2014/main" id="{09E283C8-208C-4247-8DAB-B78F367CFCE0}"/>
                </a:ext>
              </a:extLst>
            </p:cNvPr>
            <p:cNvCxnSpPr>
              <a:cxnSpLocks/>
            </p:cNvCxnSpPr>
            <p:nvPr/>
          </p:nvCxnSpPr>
          <p:spPr>
            <a:xfrm flipV="1">
              <a:off x="961618" y="1379620"/>
              <a:ext cx="249561" cy="763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7" name="Straight Arrow Connector 136">
              <a:extLst>
                <a:ext uri="{FF2B5EF4-FFF2-40B4-BE49-F238E27FC236}">
                  <a16:creationId xmlns:a16="http://schemas.microsoft.com/office/drawing/2014/main" id="{4D810B64-F6C6-485C-9FB7-99FBC59430FA}"/>
                </a:ext>
              </a:extLst>
            </p:cNvPr>
            <p:cNvCxnSpPr>
              <a:cxnSpLocks/>
            </p:cNvCxnSpPr>
            <p:nvPr/>
          </p:nvCxnSpPr>
          <p:spPr>
            <a:xfrm>
              <a:off x="2895480" y="1472871"/>
              <a:ext cx="91108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2" name="Straight Arrow Connector 141">
              <a:extLst>
                <a:ext uri="{FF2B5EF4-FFF2-40B4-BE49-F238E27FC236}">
                  <a16:creationId xmlns:a16="http://schemas.microsoft.com/office/drawing/2014/main" id="{AF0E35AF-6391-4F14-A35A-CFCA0D955135}"/>
                </a:ext>
              </a:extLst>
            </p:cNvPr>
            <p:cNvCxnSpPr>
              <a:cxnSpLocks/>
            </p:cNvCxnSpPr>
            <p:nvPr/>
          </p:nvCxnSpPr>
          <p:spPr>
            <a:xfrm>
              <a:off x="6727201" y="1400291"/>
              <a:ext cx="91108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35" name="Straight Arrow Connector 1034">
              <a:extLst>
                <a:ext uri="{FF2B5EF4-FFF2-40B4-BE49-F238E27FC236}">
                  <a16:creationId xmlns:a16="http://schemas.microsoft.com/office/drawing/2014/main" id="{1FA3B542-BC9E-45A4-9D60-575FDB0C5F92}"/>
                </a:ext>
              </a:extLst>
            </p:cNvPr>
            <p:cNvCxnSpPr>
              <a:stCxn id="29" idx="2"/>
            </p:cNvCxnSpPr>
            <p:nvPr/>
          </p:nvCxnSpPr>
          <p:spPr>
            <a:xfrm>
              <a:off x="9209435" y="1862772"/>
              <a:ext cx="0" cy="6575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37" name="Straight Arrow Connector 1036">
              <a:extLst>
                <a:ext uri="{FF2B5EF4-FFF2-40B4-BE49-F238E27FC236}">
                  <a16:creationId xmlns:a16="http://schemas.microsoft.com/office/drawing/2014/main" id="{8DAE8972-181F-437D-84FE-12D858FF74E6}"/>
                </a:ext>
              </a:extLst>
            </p:cNvPr>
            <p:cNvCxnSpPr>
              <a:cxnSpLocks/>
            </p:cNvCxnSpPr>
            <p:nvPr/>
          </p:nvCxnSpPr>
          <p:spPr>
            <a:xfrm flipH="1">
              <a:off x="7179687" y="4698743"/>
              <a:ext cx="36933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8" name="Straight Arrow Connector 147">
              <a:extLst>
                <a:ext uri="{FF2B5EF4-FFF2-40B4-BE49-F238E27FC236}">
                  <a16:creationId xmlns:a16="http://schemas.microsoft.com/office/drawing/2014/main" id="{707CD999-E82D-416C-B1A2-9904AECF1C04}"/>
                </a:ext>
              </a:extLst>
            </p:cNvPr>
            <p:cNvCxnSpPr>
              <a:cxnSpLocks/>
            </p:cNvCxnSpPr>
            <p:nvPr/>
          </p:nvCxnSpPr>
          <p:spPr>
            <a:xfrm flipH="1">
              <a:off x="2287885" y="5123504"/>
              <a:ext cx="36933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sp>
        <p:nvSpPr>
          <p:cNvPr id="4" name="TextBox 3">
            <a:extLst>
              <a:ext uri="{FF2B5EF4-FFF2-40B4-BE49-F238E27FC236}">
                <a16:creationId xmlns:a16="http://schemas.microsoft.com/office/drawing/2014/main" id="{92381238-E4CA-4A4E-AB65-227EFDE5A1C7}"/>
              </a:ext>
            </a:extLst>
          </p:cNvPr>
          <p:cNvSpPr txBox="1"/>
          <p:nvPr/>
        </p:nvSpPr>
        <p:spPr>
          <a:xfrm flipH="1">
            <a:off x="2440159" y="577516"/>
            <a:ext cx="5252030" cy="461665"/>
          </a:xfrm>
          <a:prstGeom prst="rect">
            <a:avLst/>
          </a:prstGeom>
          <a:noFill/>
        </p:spPr>
        <p:txBody>
          <a:bodyPr wrap="square" rtlCol="0">
            <a:spAutoFit/>
          </a:bodyPr>
          <a:lstStyle/>
          <a:p>
            <a:pPr algn="ctr"/>
            <a:r>
              <a:rPr lang="en-US" sz="2400" dirty="0"/>
              <a:t>Functional Flowchart </a:t>
            </a:r>
          </a:p>
        </p:txBody>
      </p:sp>
    </p:spTree>
    <p:extLst>
      <p:ext uri="{BB962C8B-B14F-4D97-AF65-F5344CB8AC3E}">
        <p14:creationId xmlns:p14="http://schemas.microsoft.com/office/powerpoint/2010/main" val="1093286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94454-2888-4513-8B45-086703A09507}"/>
              </a:ext>
            </a:extLst>
          </p:cNvPr>
          <p:cNvSpPr>
            <a:spLocks noGrp="1"/>
          </p:cNvSpPr>
          <p:nvPr>
            <p:ph type="title"/>
          </p:nvPr>
        </p:nvSpPr>
        <p:spPr/>
        <p:txBody>
          <a:bodyPr/>
          <a:lstStyle/>
          <a:p>
            <a:r>
              <a:rPr lang="en-US" dirty="0"/>
              <a:t>Frame Extraction, Conversion and Resizing</a:t>
            </a:r>
          </a:p>
        </p:txBody>
      </p:sp>
      <p:sp>
        <p:nvSpPr>
          <p:cNvPr id="3" name="Content Placeholder 2">
            <a:extLst>
              <a:ext uri="{FF2B5EF4-FFF2-40B4-BE49-F238E27FC236}">
                <a16:creationId xmlns:a16="http://schemas.microsoft.com/office/drawing/2014/main" id="{B41FEBBA-6F4A-4C74-993E-623A34355D81}"/>
              </a:ext>
            </a:extLst>
          </p:cNvPr>
          <p:cNvSpPr>
            <a:spLocks noGrp="1"/>
          </p:cNvSpPr>
          <p:nvPr>
            <p:ph idx="1"/>
          </p:nvPr>
        </p:nvSpPr>
        <p:spPr/>
        <p:txBody>
          <a:bodyPr>
            <a:normAutofit/>
          </a:bodyPr>
          <a:lstStyle/>
          <a:p>
            <a:pPr marL="0" indent="0" algn="just">
              <a:buNone/>
            </a:pPr>
            <a:r>
              <a:rPr lang="en-US" sz="2000" b="0" i="0" dirty="0">
                <a:solidFill>
                  <a:srgbClr val="0D0D0D"/>
                </a:solidFill>
                <a:effectLst/>
              </a:rPr>
              <a:t>To get data ready for human activity recognition in a CNN+LSTM model, we follow a few steps. First, we extract frames from videos using OpenCV. This means we collect different snapshots from the videos to understand what's happening visually. Next, we adjust these frames to be the same size and format. We do this so that the computer can easily understand and analyze them. We also make sure all colors and details are in a consistent range. This helps the computer compare and learn from the frames effectively. These steps, though technical, are essential to make sure our AI model can recognize human activities accurately.</a:t>
            </a:r>
            <a:endParaRPr lang="en-US" sz="2000" dirty="0"/>
          </a:p>
        </p:txBody>
      </p:sp>
    </p:spTree>
    <p:extLst>
      <p:ext uri="{BB962C8B-B14F-4D97-AF65-F5344CB8AC3E}">
        <p14:creationId xmlns:p14="http://schemas.microsoft.com/office/powerpoint/2010/main" val="2962898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20771-2D14-4443-9968-CBB1235BC0B7}"/>
              </a:ext>
            </a:extLst>
          </p:cNvPr>
          <p:cNvSpPr>
            <a:spLocks noGrp="1"/>
          </p:cNvSpPr>
          <p:nvPr>
            <p:ph type="title"/>
          </p:nvPr>
        </p:nvSpPr>
        <p:spPr>
          <a:xfrm>
            <a:off x="838200" y="365125"/>
            <a:ext cx="10515600" cy="886159"/>
          </a:xfrm>
        </p:spPr>
        <p:txBody>
          <a:bodyPr/>
          <a:lstStyle/>
          <a:p>
            <a:r>
              <a:rPr lang="en-US" dirty="0"/>
              <a:t>Data Splitting for Model Training</a:t>
            </a:r>
          </a:p>
        </p:txBody>
      </p:sp>
      <p:sp>
        <p:nvSpPr>
          <p:cNvPr id="3" name="Content Placeholder 2">
            <a:extLst>
              <a:ext uri="{FF2B5EF4-FFF2-40B4-BE49-F238E27FC236}">
                <a16:creationId xmlns:a16="http://schemas.microsoft.com/office/drawing/2014/main" id="{AFD045F7-A8F2-4FDF-BF1D-43993E5513E9}"/>
              </a:ext>
            </a:extLst>
          </p:cNvPr>
          <p:cNvSpPr>
            <a:spLocks noGrp="1"/>
          </p:cNvSpPr>
          <p:nvPr>
            <p:ph idx="1"/>
          </p:nvPr>
        </p:nvSpPr>
        <p:spPr>
          <a:xfrm>
            <a:off x="838200" y="1844842"/>
            <a:ext cx="10515600" cy="4332121"/>
          </a:xfrm>
        </p:spPr>
        <p:txBody>
          <a:bodyPr>
            <a:normAutofit/>
          </a:bodyPr>
          <a:lstStyle/>
          <a:p>
            <a:r>
              <a:rPr lang="en-US" sz="2000" dirty="0"/>
              <a:t>In our model training process, we split our dataset into training and testing subsets for effective evaluation. First, we calculate the dataset's size (</a:t>
            </a:r>
            <a:r>
              <a:rPr lang="en-US" sz="2000" dirty="0" err="1"/>
              <a:t>num_samples</a:t>
            </a:r>
            <a:r>
              <a:rPr lang="en-US" sz="2000" dirty="0"/>
              <a:t> = </a:t>
            </a:r>
            <a:r>
              <a:rPr lang="en-US" sz="2000" dirty="0" err="1"/>
              <a:t>len</a:t>
            </a:r>
            <a:r>
              <a:rPr lang="en-US" sz="2000" dirty="0"/>
              <a:t>(features)) to understand its distribution. Then, we set a test size (</a:t>
            </a:r>
            <a:r>
              <a:rPr lang="en-US" sz="2000" dirty="0" err="1"/>
              <a:t>test_size</a:t>
            </a:r>
            <a:r>
              <a:rPr lang="en-US" sz="2000" dirty="0"/>
              <a:t> = max(0.25, 1 / </a:t>
            </a:r>
            <a:r>
              <a:rPr lang="en-US" sz="2000" dirty="0" err="1"/>
              <a:t>num_samples</a:t>
            </a:r>
            <a:r>
              <a:rPr lang="en-US" sz="2000" dirty="0"/>
              <a:t>)) to ensure a balanced split. Using </a:t>
            </a:r>
            <a:r>
              <a:rPr lang="en-US" sz="2000" dirty="0" err="1"/>
              <a:t>train_test_split</a:t>
            </a:r>
            <a:r>
              <a:rPr lang="en-US" sz="2000" dirty="0"/>
              <a:t> from </a:t>
            </a:r>
            <a:r>
              <a:rPr lang="en-US" sz="2000" dirty="0" err="1"/>
              <a:t>skearn_model_selection</a:t>
            </a:r>
            <a:r>
              <a:rPr lang="en-US" sz="2000" dirty="0"/>
              <a:t> library, we divide features (X) and labels (y) into </a:t>
            </a:r>
            <a:r>
              <a:rPr lang="en-US" sz="2000" dirty="0" err="1"/>
              <a:t>X_train</a:t>
            </a:r>
            <a:r>
              <a:rPr lang="en-US" sz="2000" dirty="0"/>
              <a:t>, </a:t>
            </a:r>
            <a:r>
              <a:rPr lang="en-US" sz="2000" dirty="0" err="1"/>
              <a:t>y_train</a:t>
            </a:r>
            <a:r>
              <a:rPr lang="en-US" sz="2000" dirty="0"/>
              <a:t> for training and </a:t>
            </a:r>
            <a:r>
              <a:rPr lang="en-US" sz="2000" dirty="0" err="1"/>
              <a:t>X_test</a:t>
            </a:r>
            <a:r>
              <a:rPr lang="en-US" sz="2000" dirty="0"/>
              <a:t>, </a:t>
            </a:r>
            <a:r>
              <a:rPr lang="en-US" sz="2000" dirty="0" err="1"/>
              <a:t>y_test</a:t>
            </a:r>
            <a:r>
              <a:rPr lang="en-US" sz="2000" dirty="0"/>
              <a:t> for testing, ensuring reproducibility with </a:t>
            </a:r>
            <a:r>
              <a:rPr lang="en-US" sz="2000" dirty="0" err="1"/>
              <a:t>random_state</a:t>
            </a:r>
            <a:r>
              <a:rPr lang="en-US" sz="2000" dirty="0"/>
              <a:t>=42. This method ensures our model learns from one set and tests on another, vital for accurate performance assessment.</a:t>
            </a:r>
          </a:p>
        </p:txBody>
      </p:sp>
    </p:spTree>
    <p:extLst>
      <p:ext uri="{BB962C8B-B14F-4D97-AF65-F5344CB8AC3E}">
        <p14:creationId xmlns:p14="http://schemas.microsoft.com/office/powerpoint/2010/main" val="3395566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86962-02FD-4D52-9025-9547B9770A23}"/>
              </a:ext>
            </a:extLst>
          </p:cNvPr>
          <p:cNvSpPr>
            <a:spLocks noGrp="1"/>
          </p:cNvSpPr>
          <p:nvPr>
            <p:ph type="title"/>
          </p:nvPr>
        </p:nvSpPr>
        <p:spPr>
          <a:xfrm>
            <a:off x="838200" y="365126"/>
            <a:ext cx="10515600" cy="878138"/>
          </a:xfrm>
        </p:spPr>
        <p:txBody>
          <a:bodyPr/>
          <a:lstStyle/>
          <a:p>
            <a:r>
              <a:rPr lang="en-US" dirty="0"/>
              <a:t>Convolutional Neural Networks(CNNs)</a:t>
            </a:r>
          </a:p>
        </p:txBody>
      </p:sp>
      <p:sp>
        <p:nvSpPr>
          <p:cNvPr id="3" name="Content Placeholder 2">
            <a:extLst>
              <a:ext uri="{FF2B5EF4-FFF2-40B4-BE49-F238E27FC236}">
                <a16:creationId xmlns:a16="http://schemas.microsoft.com/office/drawing/2014/main" id="{7B47286B-C0B9-4DB6-AC41-3E9D50EC6EB8}"/>
              </a:ext>
            </a:extLst>
          </p:cNvPr>
          <p:cNvSpPr>
            <a:spLocks noGrp="1"/>
          </p:cNvSpPr>
          <p:nvPr>
            <p:ph idx="1"/>
          </p:nvPr>
        </p:nvSpPr>
        <p:spPr>
          <a:xfrm>
            <a:off x="838200" y="1315453"/>
            <a:ext cx="10515600" cy="4861510"/>
          </a:xfrm>
        </p:spPr>
        <p:txBody>
          <a:bodyPr>
            <a:normAutofit fontScale="92500" lnSpcReduction="20000"/>
          </a:bodyPr>
          <a:lstStyle/>
          <a:p>
            <a:pPr algn="just"/>
            <a:r>
              <a:rPr lang="en-US" sz="2200" b="0" i="0" dirty="0">
                <a:solidFill>
                  <a:srgbClr val="0D0D0D"/>
                </a:solidFill>
                <a:effectLst/>
              </a:rPr>
              <a:t>Convolutional Neural Networks (CNNs) are vital for recognizing human activities by using advanced techniques for understanding visual data. They automatically learn and identify important features from input data, like images from videos. A CNN's structure includes different layers, such as convolutional layers that detect patterns, pooling layers that simplify data for faster processing, activation layers for recognizing complex patterns, and fully connected layers for making decisions based on what's learned.</a:t>
            </a:r>
          </a:p>
          <a:p>
            <a:pPr marL="0" indent="0" algn="just">
              <a:buNone/>
            </a:pPr>
            <a:endParaRPr lang="en-US" sz="2200" b="0" i="0" dirty="0">
              <a:solidFill>
                <a:srgbClr val="0D0D0D"/>
              </a:solidFill>
              <a:effectLst/>
            </a:endParaRPr>
          </a:p>
          <a:p>
            <a:pPr algn="just"/>
            <a:r>
              <a:rPr lang="en-US" sz="2200" b="0" i="0" dirty="0">
                <a:solidFill>
                  <a:srgbClr val="0D0D0D"/>
                </a:solidFill>
                <a:effectLst/>
              </a:rPr>
              <a:t>Our CNN model is designed to process sequential video data efficiently for recognizing human activities. It starts with Conv3D layers to detect spatial features like edges and textures, followed by MaxPooling3D layers to reduce complexity while retaining important information. Dropout layers prevent overfitting, and Dense layers handle classification tasks, outputting probabilities for different activities.</a:t>
            </a:r>
          </a:p>
          <a:p>
            <a:pPr marL="0" indent="0" algn="just">
              <a:buNone/>
            </a:pPr>
            <a:endParaRPr lang="en-US" sz="2200" b="0" i="0" dirty="0">
              <a:solidFill>
                <a:srgbClr val="0D0D0D"/>
              </a:solidFill>
              <a:effectLst/>
            </a:endParaRPr>
          </a:p>
          <a:p>
            <a:pPr algn="just"/>
            <a:r>
              <a:rPr lang="en-US" sz="2200" b="0" i="0" dirty="0">
                <a:solidFill>
                  <a:srgbClr val="0D0D0D"/>
                </a:solidFill>
                <a:effectLst/>
              </a:rPr>
              <a:t>During training, we use the Adam optimizer and categorical cross-entropy loss function. With 50 training epochs and a batch size of 4, the model learns from the training data and is evaluated using metrics like accuracy. This trained CNN model is then capable of recognizing human activities from video inputs, making it useful in applications such as video surveillance, sports analysis, and healthcare monitoring.</a:t>
            </a:r>
          </a:p>
          <a:p>
            <a:pPr marL="0" indent="0">
              <a:buNone/>
            </a:pPr>
            <a:endParaRPr lang="en-US" dirty="0"/>
          </a:p>
        </p:txBody>
      </p:sp>
    </p:spTree>
    <p:extLst>
      <p:ext uri="{BB962C8B-B14F-4D97-AF65-F5344CB8AC3E}">
        <p14:creationId xmlns:p14="http://schemas.microsoft.com/office/powerpoint/2010/main" val="2900258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0FFA9-B298-4042-87FE-110CA570FD40}"/>
              </a:ext>
            </a:extLst>
          </p:cNvPr>
          <p:cNvSpPr>
            <a:spLocks noGrp="1"/>
          </p:cNvSpPr>
          <p:nvPr>
            <p:ph type="title"/>
          </p:nvPr>
        </p:nvSpPr>
        <p:spPr>
          <a:xfrm>
            <a:off x="838200" y="365126"/>
            <a:ext cx="10515600" cy="621464"/>
          </a:xfrm>
        </p:spPr>
        <p:txBody>
          <a:bodyPr>
            <a:normAutofit fontScale="90000"/>
          </a:bodyPr>
          <a:lstStyle/>
          <a:p>
            <a:r>
              <a:rPr lang="en-US" dirty="0"/>
              <a:t>Long Short-Term Memory</a:t>
            </a:r>
          </a:p>
        </p:txBody>
      </p:sp>
      <p:sp>
        <p:nvSpPr>
          <p:cNvPr id="3" name="Content Placeholder 2">
            <a:extLst>
              <a:ext uri="{FF2B5EF4-FFF2-40B4-BE49-F238E27FC236}">
                <a16:creationId xmlns:a16="http://schemas.microsoft.com/office/drawing/2014/main" id="{E2563272-A610-40B7-A0A5-E01F8EA1F6A0}"/>
              </a:ext>
            </a:extLst>
          </p:cNvPr>
          <p:cNvSpPr>
            <a:spLocks noGrp="1"/>
          </p:cNvSpPr>
          <p:nvPr>
            <p:ph idx="1"/>
          </p:nvPr>
        </p:nvSpPr>
        <p:spPr>
          <a:xfrm>
            <a:off x="838200" y="1058779"/>
            <a:ext cx="10515600" cy="5118184"/>
          </a:xfrm>
        </p:spPr>
        <p:txBody>
          <a:bodyPr>
            <a:normAutofit fontScale="92500" lnSpcReduction="20000"/>
          </a:bodyPr>
          <a:lstStyle/>
          <a:p>
            <a:pPr algn="just"/>
            <a:r>
              <a:rPr lang="en-US" sz="2200" b="0" i="0" dirty="0">
                <a:solidFill>
                  <a:srgbClr val="0D0D0D"/>
                </a:solidFill>
                <a:effectLst/>
              </a:rPr>
              <a:t>Long Short-Term Memory (LSTM) networks are special neural networks that handle sequences of data, making them great for recognizing human activities. Unlike basic neural networks, LSTMs can remember information for a long time, understanding patterns and connections in data that change over time.</a:t>
            </a:r>
          </a:p>
          <a:p>
            <a:pPr marL="0" indent="0" algn="just">
              <a:buNone/>
            </a:pPr>
            <a:endParaRPr lang="en-US" sz="2200" b="0" i="0" dirty="0">
              <a:solidFill>
                <a:srgbClr val="0D0D0D"/>
              </a:solidFill>
              <a:effectLst/>
            </a:endParaRPr>
          </a:p>
          <a:p>
            <a:pPr algn="just"/>
            <a:r>
              <a:rPr lang="en-US" sz="2200" b="0" i="0" dirty="0">
                <a:solidFill>
                  <a:srgbClr val="0D0D0D"/>
                </a:solidFill>
                <a:effectLst/>
              </a:rPr>
              <a:t>In human activity recognition, LSTMs are trained with sequences of prepared data, like frames from videos that have been adjusted for consistency. Through training, LSTMs learn time-related patterns, accurately predicting and categorizing human activities.</a:t>
            </a:r>
          </a:p>
          <a:p>
            <a:pPr marL="0" indent="0" algn="just">
              <a:buNone/>
            </a:pPr>
            <a:endParaRPr lang="en-US" sz="2200" b="0" i="0" dirty="0">
              <a:solidFill>
                <a:srgbClr val="0D0D0D"/>
              </a:solidFill>
              <a:effectLst/>
            </a:endParaRPr>
          </a:p>
          <a:p>
            <a:pPr algn="just"/>
            <a:r>
              <a:rPr lang="en-US" sz="2200" dirty="0">
                <a:solidFill>
                  <a:srgbClr val="0D0D0D"/>
                </a:solidFill>
              </a:rPr>
              <a:t>Our</a:t>
            </a:r>
            <a:r>
              <a:rPr lang="en-US" sz="2200" b="0" i="0" dirty="0">
                <a:solidFill>
                  <a:srgbClr val="0D0D0D"/>
                </a:solidFill>
                <a:effectLst/>
              </a:rPr>
              <a:t> LSTM model combines CNNs' strength in understanding visual features with LSTMs' ability to grasp patterns over time. When creating the LSTM model, we shape the input based on the CNN's output dimensions, considering factors like sequence length (frames) and CNN output size. The model includes a </a:t>
            </a:r>
            <a:r>
              <a:rPr lang="en-US" sz="2200" b="0" i="0" dirty="0" err="1">
                <a:solidFill>
                  <a:srgbClr val="0D0D0D"/>
                </a:solidFill>
                <a:effectLst/>
              </a:rPr>
              <a:t>TimeDistributed</a:t>
            </a:r>
            <a:r>
              <a:rPr lang="en-US" sz="2200" b="0" i="0" dirty="0">
                <a:solidFill>
                  <a:srgbClr val="0D0D0D"/>
                </a:solidFill>
                <a:effectLst/>
              </a:rPr>
              <a:t> layer, an LSTM layer with 64 units, and a Dense layer for classification using </a:t>
            </a:r>
            <a:r>
              <a:rPr lang="en-US" sz="2200" b="0" i="0" dirty="0" err="1">
                <a:solidFill>
                  <a:srgbClr val="0D0D0D"/>
                </a:solidFill>
                <a:effectLst/>
              </a:rPr>
              <a:t>softmax</a:t>
            </a:r>
            <a:r>
              <a:rPr lang="en-US" sz="2200" b="0" i="0" dirty="0">
                <a:solidFill>
                  <a:srgbClr val="0D0D0D"/>
                </a:solidFill>
                <a:effectLst/>
              </a:rPr>
              <a:t>.</a:t>
            </a:r>
          </a:p>
          <a:p>
            <a:pPr marL="0" indent="0" algn="just">
              <a:buNone/>
            </a:pPr>
            <a:endParaRPr lang="en-US" sz="2200" b="0" i="0" dirty="0">
              <a:solidFill>
                <a:srgbClr val="0D0D0D"/>
              </a:solidFill>
              <a:effectLst/>
            </a:endParaRPr>
          </a:p>
          <a:p>
            <a:pPr algn="just"/>
            <a:r>
              <a:rPr lang="en-US" sz="2200" b="0" i="0" dirty="0">
                <a:solidFill>
                  <a:srgbClr val="0D0D0D"/>
                </a:solidFill>
                <a:effectLst/>
              </a:rPr>
              <a:t>For training, we use categorical cross-entropy loss, Adam optimizer, and accuracy metrics. The training involves reshaping CNN output data for the LSTM, with parameters like 50 epochs, batch size of 4, and 20% validation split for accuracy checks.</a:t>
            </a:r>
            <a:endParaRPr lang="en-US" dirty="0"/>
          </a:p>
        </p:txBody>
      </p:sp>
    </p:spTree>
    <p:extLst>
      <p:ext uri="{BB962C8B-B14F-4D97-AF65-F5344CB8AC3E}">
        <p14:creationId xmlns:p14="http://schemas.microsoft.com/office/powerpoint/2010/main" val="33594910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1761</TotalTime>
  <Words>1003</Words>
  <Application>Microsoft Office PowerPoint</Application>
  <PresentationFormat>Widescreen</PresentationFormat>
  <Paragraphs>54</Paragraphs>
  <Slides>12</Slides>
  <Notes>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Abadi</vt:lpstr>
      <vt:lpstr>Arial</vt:lpstr>
      <vt:lpstr>Calibri</vt:lpstr>
      <vt:lpstr>Calibri Light</vt:lpstr>
      <vt:lpstr>Posterama Text SemiBold</vt:lpstr>
      <vt:lpstr>Söhne</vt:lpstr>
      <vt:lpstr>Office Theme</vt:lpstr>
      <vt:lpstr>Human Activity Recognition</vt:lpstr>
      <vt:lpstr>Project Topic:</vt:lpstr>
      <vt:lpstr>PowerPoint Presentation</vt:lpstr>
      <vt:lpstr>Approach</vt:lpstr>
      <vt:lpstr>PowerPoint Presentation</vt:lpstr>
      <vt:lpstr>Frame Extraction, Conversion and Resizing</vt:lpstr>
      <vt:lpstr>Data Splitting for Model Training</vt:lpstr>
      <vt:lpstr>Convolutional Neural Networks(CNNs)</vt:lpstr>
      <vt:lpstr>Long Short-Term Memory</vt:lpstr>
      <vt:lpstr>Evaluation Methodology</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Activity Recognition</dc:title>
  <dc:creator>Dinesh Kothand</dc:creator>
  <cp:lastModifiedBy>Dinesh Kothand</cp:lastModifiedBy>
  <cp:revision>29</cp:revision>
  <dcterms:created xsi:type="dcterms:W3CDTF">2024-04-25T22:20:31Z</dcterms:created>
  <dcterms:modified xsi:type="dcterms:W3CDTF">2024-05-03T20:56:34Z</dcterms:modified>
</cp:coreProperties>
</file>

<file path=docProps/thumbnail.jpeg>
</file>